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91" r:id="rId20"/>
    <p:sldId id="29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Lst>
  <p:sldSz cx="9144000" cy="5143500" type="screen16x9"/>
  <p:notesSz cx="6858000" cy="9144000"/>
  <p:embeddedFontLst>
    <p:embeddedFont>
      <p:font typeface="Calibri" panose="020F0502020204030204" pitchFamily="34" charset="0"/>
      <p:regular r:id="rId40"/>
      <p:bold r:id="rId41"/>
      <p:italic r:id="rId42"/>
      <p:boldItalic r:id="rId43"/>
    </p:embeddedFont>
    <p:embeddedFont>
      <p:font typeface="Caveat" pitchFamily="2" charset="0"/>
      <p:regular r:id="rId44"/>
      <p:bold r:id="rId45"/>
    </p:embeddedFont>
    <p:embeddedFont>
      <p:font typeface="Caveat Medium" pitchFamily="2" charset="0"/>
      <p:regular r:id="rId46"/>
      <p:bold r:id="rId47"/>
    </p:embeddedFont>
    <p:embeddedFont>
      <p:font typeface="Corbel" panose="020B050302020402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74014"/>
  </p:normalViewPr>
  <p:slideViewPr>
    <p:cSldViewPr snapToGrid="0">
      <p:cViewPr varScale="1">
        <p:scale>
          <a:sx n="124" d="100"/>
          <a:sy n="124" d="100"/>
        </p:scale>
        <p:origin x="136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i.org/10.3233/DS-210053"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ptsefton.com/2019/11/05/FAIR%20Repo%20-%20eResearch%20Presentation/index.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researchobject.org/ro-crate/tool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xpertnation.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doria.fi/handle/10024/97740"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coretrustseal.org/why-certification/certified-repositorie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www.coretrustseal.org/requirement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will present a standards-based generalized architecture for large-scale repositories for research and preservation illustrated with real world examples drawn from a number of languages and cultural archive projects. This work is taking place in the context of the Australian Humanities and Social Sciences Research Data Commons, particularly the Language Data component thereof and the long-established PARADISEC cultural archive. The standards used include the Oxford Common File Layout for storage, Research Object CRATE (RO-Crate) for consistent linked-data description of FAIR digital objects, and a language data metadata profile to ensure long-term interoperability between systems and re-usability over time. We also discuss data licensing and authorization for access to non-open resources. We suggest that the approach shown here may be used in other disciplines or for other kinds of digital library, repository or archival systems.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4cd34b2c5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4cd34b2c5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is the overall architecture for data storage and delivery — missing is how data gets into to the repository, but we’ll come to that later.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24dcfe0ec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24dcfe0ec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At this point I will introduce one of the themes of this talk. In March this year, [this blog post was published](https://</a:t>
            </a:r>
            <a:r>
              <a:rPr lang="en-GB" dirty="0" err="1"/>
              <a:t>bibwild.wordpress.com</a:t>
            </a:r>
            <a:r>
              <a:rPr lang="en-GB" dirty="0"/>
              <a:t>/2023/03/21/</a:t>
            </a:r>
            <a:r>
              <a:rPr lang="en-GB" dirty="0" err="1"/>
              <a:t>ocfl</a:t>
            </a:r>
            <a:r>
              <a:rPr lang="en-GB" dirty="0"/>
              <a:t>-and-source-of-truth-two-options/) - looking at the pros and cons of using OCFL (the Oxford common File layout as the “source of truth” for a system (say a  repository).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 are very much taking the OCFL (that is file- in-storage-as-the-source-of-truth) approach in </a:t>
            </a:r>
            <a:r>
              <a:rPr lang="en-GB" dirty="0" err="1"/>
              <a:t>LDaCA</a:t>
            </a:r>
            <a:r>
              <a:rPr lang="en-GB" dirty="0"/>
              <a:t>. Which begs the question; “but doesn’t that mean that it’s very specific to language data?” No, because we’re using a very flexible extensible discipline-neutral format for data description – yes we have ways to specialise metadata and interfaces to language and other cultural metadata, but NO, the systems are not locked-in to that mode of operation. This means we should be able to share development and maintenance more broadly that with a single archive.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Two main points we want to get across in this presentation:</a:t>
            </a:r>
            <a:endParaRPr dirty="0"/>
          </a:p>
          <a:p>
            <a:pPr marL="457200" lvl="0" indent="-298450" algn="l" rtl="0">
              <a:spcBef>
                <a:spcPts val="0"/>
              </a:spcBef>
              <a:spcAft>
                <a:spcPts val="0"/>
              </a:spcAft>
              <a:buSzPts val="1100"/>
              <a:buAutoNum type="arabicPeriod"/>
            </a:pPr>
            <a:r>
              <a:rPr lang="en-GB" dirty="0"/>
              <a:t>We are taking seriously the idea that data-in-storage should be “batteries included” – everything needed to preserve and use the data is stored together and systems can be reconstituted from this storage.</a:t>
            </a:r>
            <a:endParaRPr dirty="0"/>
          </a:p>
          <a:p>
            <a:pPr marL="457200" lvl="0" indent="-298450" algn="l" rtl="0">
              <a:spcBef>
                <a:spcPts val="0"/>
              </a:spcBef>
              <a:spcAft>
                <a:spcPts val="0"/>
              </a:spcAft>
              <a:buSzPts val="1100"/>
              <a:buAutoNum type="arabicPeriod"/>
            </a:pPr>
            <a:r>
              <a:rPr lang="en-GB" dirty="0"/>
              <a:t>This approach IS generic – different vocabularies / schemas can be plugged-in by design.</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47eee4ad2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47eee4ad2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400" dirty="0">
                <a:solidFill>
                  <a:schemeClr val="dk1"/>
                </a:solidFill>
              </a:rPr>
              <a:t>So lets now start looking at the standards involved in the </a:t>
            </a:r>
            <a:r>
              <a:rPr lang="en-GB" sz="1400" dirty="0" err="1">
                <a:solidFill>
                  <a:schemeClr val="dk1"/>
                </a:solidFill>
              </a:rPr>
              <a:t>Arkisto</a:t>
            </a:r>
            <a:r>
              <a:rPr lang="en-GB" sz="1400" dirty="0">
                <a:solidFill>
                  <a:schemeClr val="dk1"/>
                </a:solidFill>
              </a:rPr>
              <a:t> approach. This is a slide from “What is RO-Crate” – The dataset may contain any kind of data resource about</a:t>
            </a:r>
            <a:r>
              <a:rPr lang="en-GB" sz="1400" b="1" dirty="0">
                <a:solidFill>
                  <a:schemeClr val="dk1"/>
                </a:solidFill>
              </a:rPr>
              <a:t> anything</a:t>
            </a:r>
            <a:r>
              <a:rPr lang="en-GB" sz="1400" dirty="0">
                <a:solidFill>
                  <a:schemeClr val="dk1"/>
                </a:solidFill>
              </a:rPr>
              <a:t>, in </a:t>
            </a:r>
            <a:r>
              <a:rPr lang="en-GB" sz="1400" b="1" dirty="0">
                <a:solidFill>
                  <a:schemeClr val="dk1"/>
                </a:solidFill>
              </a:rPr>
              <a:t>any format</a:t>
            </a:r>
            <a:r>
              <a:rPr lang="en-GB" sz="1400" dirty="0">
                <a:solidFill>
                  <a:schemeClr val="dk1"/>
                </a:solidFill>
              </a:rPr>
              <a:t> as a file or URL</a:t>
            </a:r>
          </a:p>
          <a:p>
            <a:pPr marL="0" lvl="0" indent="0" algn="ctr" rtl="0">
              <a:spcBef>
                <a:spcPts val="0"/>
              </a:spcBef>
              <a:spcAft>
                <a:spcPts val="0"/>
              </a:spcAft>
              <a:buClr>
                <a:schemeClr val="dk1"/>
              </a:buClr>
              <a:buSzPts val="1100"/>
              <a:buFont typeface="Arial"/>
              <a:buNone/>
            </a:pPr>
            <a:endParaRPr lang="en-GB" sz="1400" dirty="0">
              <a:solidFill>
                <a:schemeClr val="dk1"/>
              </a:solidFill>
            </a:endParaRPr>
          </a:p>
          <a:p>
            <a:pPr marL="0" lvl="0" indent="0" algn="ctr" rtl="0">
              <a:spcBef>
                <a:spcPts val="0"/>
              </a:spcBef>
              <a:spcAft>
                <a:spcPts val="0"/>
              </a:spcAft>
              <a:buClr>
                <a:schemeClr val="dk1"/>
              </a:buClr>
              <a:buSzPts val="1100"/>
              <a:buFont typeface="Arial"/>
              <a:buNone/>
            </a:pPr>
            <a:endParaRPr lang="en-GB" sz="1400" dirty="0">
              <a:solidFill>
                <a:schemeClr val="dk1"/>
              </a:solidFill>
            </a:endParaRPr>
          </a:p>
          <a:p>
            <a:pPr marL="0" lvl="0" indent="0" algn="l" rtl="0">
              <a:spcBef>
                <a:spcPts val="0"/>
              </a:spcBef>
              <a:spcAft>
                <a:spcPts val="0"/>
              </a:spcAft>
              <a:buClr>
                <a:schemeClr val="dk1"/>
              </a:buClr>
              <a:buSzPts val="1100"/>
              <a:buFont typeface="Arial"/>
              <a:buNone/>
            </a:pPr>
            <a:r>
              <a:rPr lang="en-AU" sz="2400" b="0" i="0" dirty="0" err="1">
                <a:solidFill>
                  <a:srgbClr val="5C5962"/>
                </a:solidFill>
                <a:effectLst/>
                <a:latin typeface="Calibri" panose="020F0502020204030204" pitchFamily="34" charset="0"/>
              </a:rPr>
              <a:t>Stian</a:t>
            </a:r>
            <a:r>
              <a:rPr lang="en-AU" sz="2400" b="0" i="0" dirty="0">
                <a:solidFill>
                  <a:srgbClr val="5C5962"/>
                </a:solidFill>
                <a:effectLst/>
                <a:latin typeface="Calibri" panose="020F0502020204030204" pitchFamily="34" charset="0"/>
              </a:rPr>
              <a:t> </a:t>
            </a:r>
            <a:r>
              <a:rPr lang="en-AU" sz="2400" b="0" i="0" dirty="0" err="1">
                <a:solidFill>
                  <a:srgbClr val="5C5962"/>
                </a:solidFill>
                <a:effectLst/>
                <a:latin typeface="Calibri" panose="020F0502020204030204" pitchFamily="34" charset="0"/>
              </a:rPr>
              <a:t>Soiland</a:t>
            </a:r>
            <a:r>
              <a:rPr lang="en-AU" sz="2400" b="0" i="0" dirty="0">
                <a:solidFill>
                  <a:srgbClr val="5C5962"/>
                </a:solidFill>
                <a:effectLst/>
                <a:latin typeface="Calibri" panose="020F0502020204030204" pitchFamily="34" charset="0"/>
              </a:rPr>
              <a:t>-Reyes, Peter Sefton, </a:t>
            </a:r>
            <a:r>
              <a:rPr lang="en-AU" sz="2400" b="0" i="0" dirty="0" err="1">
                <a:solidFill>
                  <a:srgbClr val="5C5962"/>
                </a:solidFill>
                <a:effectLst/>
                <a:latin typeface="Calibri" panose="020F0502020204030204" pitchFamily="34" charset="0"/>
              </a:rPr>
              <a:t>Mercè</a:t>
            </a:r>
            <a:r>
              <a:rPr lang="en-AU" sz="2400" b="0" i="0" dirty="0">
                <a:solidFill>
                  <a:srgbClr val="5C5962"/>
                </a:solidFill>
                <a:effectLst/>
                <a:latin typeface="Calibri" panose="020F0502020204030204" pitchFamily="34" charset="0"/>
              </a:rPr>
              <a:t> </a:t>
            </a:r>
            <a:r>
              <a:rPr lang="en-AU" sz="2400" b="0" i="0" dirty="0" err="1">
                <a:solidFill>
                  <a:srgbClr val="5C5962"/>
                </a:solidFill>
                <a:effectLst/>
                <a:latin typeface="Calibri" panose="020F0502020204030204" pitchFamily="34" charset="0"/>
              </a:rPr>
              <a:t>Crosas</a:t>
            </a:r>
            <a:r>
              <a:rPr lang="en-AU" sz="2400" b="0" i="0" dirty="0">
                <a:solidFill>
                  <a:srgbClr val="5C5962"/>
                </a:solidFill>
                <a:effectLst/>
                <a:latin typeface="Calibri" panose="020F0502020204030204" pitchFamily="34" charset="0"/>
              </a:rPr>
              <a:t>, Leyla Jael Castro, Frederik Coppens, José M. Fernández, Daniel </a:t>
            </a:r>
            <a:r>
              <a:rPr lang="en-AU" sz="2400" b="0" i="0" dirty="0" err="1">
                <a:solidFill>
                  <a:srgbClr val="5C5962"/>
                </a:solidFill>
                <a:effectLst/>
                <a:latin typeface="Calibri" panose="020F0502020204030204" pitchFamily="34" charset="0"/>
              </a:rPr>
              <a:t>Garijo</a:t>
            </a:r>
            <a:r>
              <a:rPr lang="en-AU" sz="2400" b="0" i="0" dirty="0">
                <a:solidFill>
                  <a:srgbClr val="5C5962"/>
                </a:solidFill>
                <a:effectLst/>
                <a:latin typeface="Calibri" panose="020F0502020204030204" pitchFamily="34" charset="0"/>
              </a:rPr>
              <a:t>, Björn </a:t>
            </a:r>
            <a:r>
              <a:rPr lang="en-AU" sz="2400" b="0" i="0" dirty="0" err="1">
                <a:solidFill>
                  <a:srgbClr val="5C5962"/>
                </a:solidFill>
                <a:effectLst/>
                <a:latin typeface="Calibri" panose="020F0502020204030204" pitchFamily="34" charset="0"/>
              </a:rPr>
              <a:t>Grüning</a:t>
            </a:r>
            <a:r>
              <a:rPr lang="en-AU" sz="2400" b="0" i="0" dirty="0">
                <a:solidFill>
                  <a:srgbClr val="5C5962"/>
                </a:solidFill>
                <a:effectLst/>
                <a:latin typeface="Calibri" panose="020F0502020204030204" pitchFamily="34" charset="0"/>
              </a:rPr>
              <a:t>, Marco La Rosa, Simone Leo, Eoghan </a:t>
            </a:r>
            <a:r>
              <a:rPr lang="en-AU" sz="2400" b="0" i="0" dirty="0" err="1">
                <a:solidFill>
                  <a:srgbClr val="5C5962"/>
                </a:solidFill>
                <a:effectLst/>
                <a:latin typeface="Calibri" panose="020F0502020204030204" pitchFamily="34" charset="0"/>
              </a:rPr>
              <a:t>Ó</a:t>
            </a:r>
            <a:r>
              <a:rPr lang="en-AU" sz="2400" b="0" i="0" dirty="0">
                <a:solidFill>
                  <a:srgbClr val="5C5962"/>
                </a:solidFill>
                <a:effectLst/>
                <a:latin typeface="Calibri" panose="020F0502020204030204" pitchFamily="34" charset="0"/>
              </a:rPr>
              <a:t> </a:t>
            </a:r>
            <a:r>
              <a:rPr lang="en-AU" sz="2400" b="0" i="0" dirty="0" err="1">
                <a:solidFill>
                  <a:srgbClr val="5C5962"/>
                </a:solidFill>
                <a:effectLst/>
                <a:latin typeface="Calibri" panose="020F0502020204030204" pitchFamily="34" charset="0"/>
              </a:rPr>
              <a:t>Carragáin</a:t>
            </a:r>
            <a:r>
              <a:rPr lang="en-AU" sz="2400" b="0" i="0" dirty="0">
                <a:solidFill>
                  <a:srgbClr val="5C5962"/>
                </a:solidFill>
                <a:effectLst/>
                <a:latin typeface="Calibri" panose="020F0502020204030204" pitchFamily="34" charset="0"/>
              </a:rPr>
              <a:t>, Marc Portier, Ana </a:t>
            </a:r>
            <a:r>
              <a:rPr lang="en-AU" sz="2400" b="0" i="0" dirty="0" err="1">
                <a:solidFill>
                  <a:srgbClr val="5C5962"/>
                </a:solidFill>
                <a:effectLst/>
                <a:latin typeface="Calibri" panose="020F0502020204030204" pitchFamily="34" charset="0"/>
              </a:rPr>
              <a:t>Trisovic</a:t>
            </a:r>
            <a:r>
              <a:rPr lang="en-AU" sz="2400" b="0" i="0" dirty="0">
                <a:solidFill>
                  <a:srgbClr val="5C5962"/>
                </a:solidFill>
                <a:effectLst/>
                <a:latin typeface="Calibri" panose="020F0502020204030204" pitchFamily="34" charset="0"/>
              </a:rPr>
              <a:t>, RO-Crate Community, Paul </a:t>
            </a:r>
            <a:r>
              <a:rPr lang="en-AU" sz="2400" b="0" i="0" dirty="0" err="1">
                <a:solidFill>
                  <a:srgbClr val="5C5962"/>
                </a:solidFill>
                <a:effectLst/>
                <a:latin typeface="Calibri" panose="020F0502020204030204" pitchFamily="34" charset="0"/>
              </a:rPr>
              <a:t>Groth</a:t>
            </a:r>
            <a:r>
              <a:rPr lang="en-AU" sz="2400" b="0" i="0" dirty="0">
                <a:solidFill>
                  <a:srgbClr val="5C5962"/>
                </a:solidFill>
                <a:effectLst/>
                <a:latin typeface="Calibri" panose="020F0502020204030204" pitchFamily="34" charset="0"/>
              </a:rPr>
              <a:t>, Carole Goble (2022):</a:t>
            </a:r>
            <a:br>
              <a:rPr lang="en-AU" sz="2400" dirty="0"/>
            </a:br>
            <a:r>
              <a:rPr lang="en-AU" sz="2400" b="1" i="0" dirty="0">
                <a:solidFill>
                  <a:srgbClr val="5C5962"/>
                </a:solidFill>
                <a:effectLst/>
                <a:latin typeface="Calibri" panose="020F0502020204030204" pitchFamily="34" charset="0"/>
              </a:rPr>
              <a:t>Packaging research artefacts with RO-Crate</a:t>
            </a:r>
            <a:r>
              <a:rPr lang="en-AU" sz="2400" b="0" i="0" dirty="0">
                <a:solidFill>
                  <a:srgbClr val="5C5962"/>
                </a:solidFill>
                <a:effectLst/>
                <a:latin typeface="Calibri" panose="020F0502020204030204" pitchFamily="34" charset="0"/>
              </a:rPr>
              <a:t>.</a:t>
            </a:r>
            <a:br>
              <a:rPr lang="en-AU" sz="2400" dirty="0"/>
            </a:br>
            <a:r>
              <a:rPr lang="en-AU" sz="2400" b="0" i="1" dirty="0">
                <a:solidFill>
                  <a:srgbClr val="5C5962"/>
                </a:solidFill>
                <a:effectLst/>
                <a:latin typeface="Calibri" panose="020F0502020204030204" pitchFamily="34" charset="0"/>
              </a:rPr>
              <a:t>Data Science</a:t>
            </a:r>
            <a:r>
              <a:rPr lang="en-AU" sz="2400" b="0" i="0" dirty="0">
                <a:solidFill>
                  <a:srgbClr val="5C5962"/>
                </a:solidFill>
                <a:effectLst/>
                <a:latin typeface="Calibri" panose="020F0502020204030204" pitchFamily="34" charset="0"/>
              </a:rPr>
              <a:t> </a:t>
            </a:r>
            <a:r>
              <a:rPr lang="en-AU" sz="2400" b="1" i="0" dirty="0">
                <a:solidFill>
                  <a:srgbClr val="5C5962"/>
                </a:solidFill>
                <a:effectLst/>
                <a:latin typeface="Calibri" panose="020F0502020204030204" pitchFamily="34" charset="0"/>
              </a:rPr>
              <a:t>5</a:t>
            </a:r>
            <a:r>
              <a:rPr lang="en-AU" sz="2400" b="0" i="0" dirty="0">
                <a:solidFill>
                  <a:srgbClr val="5C5962"/>
                </a:solidFill>
                <a:effectLst/>
                <a:latin typeface="Calibri" panose="020F0502020204030204" pitchFamily="34" charset="0"/>
              </a:rPr>
              <a:t>(2)</a:t>
            </a:r>
            <a:br>
              <a:rPr lang="en-AU" sz="2400" dirty="0"/>
            </a:br>
            <a:r>
              <a:rPr lang="en-AU" sz="2400" b="0" i="0" dirty="0">
                <a:solidFill>
                  <a:srgbClr val="318187"/>
                </a:solidFill>
                <a:effectLst/>
                <a:latin typeface="Calibri" panose="020F0502020204030204" pitchFamily="34" charset="0"/>
                <a:hlinkClick r:id="rId3"/>
              </a:rPr>
              <a:t>https://doi.org/10.3233/DS-210053</a:t>
            </a:r>
            <a:endParaRPr sz="140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47eee4ad2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47eee4ad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core standard for this work is RO-Crate (Research Object Crate) in which all data is input, stored and output. This a big step for eresearch systems – no longer is there a transformation step on data onboarding (we used the term ingest, but some project members and partners found the metaphor distasteful).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50ac0beef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50ac0bee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screenshot is a bit of (undated) DSpace documentation found following a tip from Kim Sheppard – we have included it here to illustrate that storing additional metadata (in this case METS) for an object was done by convention. Using a linked-data system means that we no longer have to do this kind of thing – there’s still one magic file name in RO-Crate but it’s only one for the metadata and one for the HTML preview – everything else is labelled and extensible.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7eee4ad24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47eee4ad2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the early days of the “Open Repositories” movement repositories had dublin core metadata (a standard with a few different flavours).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47eee4ad24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47eee4ad2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These days using linked data it is no longer necessary to have a bevy of XML schemas with incompatible encodings to store data from different schemas - an environment is emerging. In which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5152302ce9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5152302ce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In the PARADISEC system this is achieved by storing files on disk in a simple hierarchy - with metadata and other resources stored together in a directory - this scheme allows for hands-on management of data resources, independently of the software used to serve them.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slide and the next are from a [previous presentation](https://www.ldaca.edu.au/posts/ldaca-metadata-ecosystem-eresearch-2022/))</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This approach means that if the PARADISEC software-stack becomes un-maintainable for financial or technical reasons the important resources, the data, are stored safely on disk with their metadata and a new access portal could be constructed relatively easily.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Despite the valuable features of this solution, it is not generalisable. The metadata.xml is custom to PARADISEC, as is the software stack.</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In 2019  PARADISEC  and the eResearch team at UTS received small grants from the Australian National Data Service and began collaborating on an approach to managing archival repositories which built on this PARADISEC approach of storing metadata with data.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The UTS team presented on this at [eResearch Australasia 2019](</a:t>
            </a:r>
            <a:r>
              <a:rPr lang="en-GB" u="sng">
                <a:solidFill>
                  <a:schemeClr val="hlink"/>
                </a:solidFill>
                <a:hlinkClick r:id="rId3"/>
              </a:rPr>
              <a:t>https://ptsefton.com/2019/11/05/FAIR%20Repo%20-%20eResearch%20Presentation/index.html</a:t>
            </a:r>
            <a:r>
              <a:rPr lang="en-GB">
                <a:solidFill>
                  <a:schemeClr val="dk1"/>
                </a:solidFill>
              </a:rPr>
              <a: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5152302ce9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5152302ce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[structure of an RO-Crate](https://www.researchobject.org/ro-crate/1.1/structure.html) is very similar to the PARADISEC example above, but with a json file instead of XML, and an optional preview in HTML.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RO-Crate has a growing number of [tools and software libraries](</a:t>
            </a:r>
            <a:r>
              <a:rPr lang="en-GB" u="sng">
                <a:solidFill>
                  <a:schemeClr val="hlink"/>
                </a:solidFill>
                <a:hlinkClick r:id="rId3"/>
              </a:rPr>
              <a:t>https://www.researchobject.org/ro-crate/tools/</a:t>
            </a:r>
            <a:r>
              <a:rPr lang="en-GB"/>
              <a:t>) which means that a team such as PARADISEC do not have to maintain their own bespoke software. </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 for comparison is [how Fedora 6 would store an object (an Atomic Resource in Fedora-speak) like this with multiple files](https://</a:t>
            </a:r>
            <a:r>
              <a:rPr lang="en-US" dirty="0" err="1"/>
              <a:t>wiki.lyrasis.org</a:t>
            </a:r>
            <a:r>
              <a:rPr lang="en-US" dirty="0"/>
              <a:t>/display/FEDORA6x/Fedora+OCFL+Object+Structure#FedoraOCFLObjectStructure-FedoraAtomicResource-Container). Like RO-Crat this uses liked-</a:t>
            </a:r>
            <a:r>
              <a:rPr lang="en-US" dirty="0" err="1"/>
              <a:t>dat</a:t>
            </a:r>
            <a:r>
              <a:rPr lang="en-US" dirty="0"/>
              <a:t> but in this case split up into multiple files containing RDF triples. (This is similar to the pre-RO-Crate approach taken by the Research Object spec).</a:t>
            </a:r>
          </a:p>
          <a:p>
            <a:pPr marL="158750" indent="0">
              <a:buNone/>
            </a:pPr>
            <a:endParaRPr lang="en-US" dirty="0"/>
          </a:p>
          <a:p>
            <a:pPr marL="158750" indent="0">
              <a:buNone/>
            </a:pPr>
            <a:r>
              <a:rPr lang="en-US" dirty="0"/>
              <a:t>This also shows some of what an OCFL repository looks like – this is an OCFL object with a single version.</a:t>
            </a:r>
          </a:p>
        </p:txBody>
      </p:sp>
    </p:spTree>
    <p:extLst>
      <p:ext uri="{BB962C8B-B14F-4D97-AF65-F5344CB8AC3E}">
        <p14:creationId xmlns:p14="http://schemas.microsoft.com/office/powerpoint/2010/main" val="3437997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4a7d648d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work is supported by the Australian Research Data Commons.</a:t>
            </a:r>
            <a:endParaRPr/>
          </a:p>
        </p:txBody>
      </p:sp>
      <p:sp>
        <p:nvSpPr>
          <p:cNvPr id="64" name="Google Shape;64;g24a7d648d35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This screenshot shows an example of an </a:t>
            </a:r>
            <a:r>
              <a:rPr lang="en-US" dirty="0" err="1"/>
              <a:t>Arkisto</a:t>
            </a:r>
            <a:r>
              <a:rPr lang="en-US" dirty="0"/>
              <a:t>-style use of OCFL (all of the metadata is stored in the </a:t>
            </a:r>
            <a:r>
              <a:rPr lang="en-US" dirty="0" err="1"/>
              <a:t>ro</a:t>
            </a:r>
            <a:r>
              <a:rPr lang="en-US" dirty="0"/>
              <a:t>-crate-</a:t>
            </a:r>
            <a:r>
              <a:rPr lang="en-US" dirty="0" err="1"/>
              <a:t>metadata.json</a:t>
            </a:r>
            <a:r>
              <a:rPr lang="en-US" dirty="0"/>
              <a:t> rather than spread out as in Fedora).</a:t>
            </a:r>
          </a:p>
        </p:txBody>
      </p:sp>
    </p:spTree>
    <p:extLst>
      <p:ext uri="{BB962C8B-B14F-4D97-AF65-F5344CB8AC3E}">
        <p14:creationId xmlns:p14="http://schemas.microsoft.com/office/powerpoint/2010/main" val="743671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4cd34b2c54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4cd34b2c54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Now we come to the second core standard in our stack the [Oxford Common File Layout](https://</a:t>
            </a:r>
            <a:r>
              <a:rPr lang="en-GB" dirty="0" err="1"/>
              <a:t>ocfl.io</a:t>
            </a:r>
            <a:r>
              <a:rPr lang="en-GB" dirty="0"/>
              <a:t>) – which is something we found out about via </a:t>
            </a:r>
            <a:r>
              <a:rPr lang="en-GB" dirty="0" err="1"/>
              <a:t>OpenRepositories</a:t>
            </a:r>
            <a:r>
              <a:rPr lang="en-GB" dirty="0"/>
              <a:t> – I couldn’t make the presentation, but I got a corridor briefing on this from Neil Jeffries in Bozeman at OR 2018.</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4cd34b2c54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4cd34b2c54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slide shows the interface between our core standards – a compliant OCFL repository has Objects within it that conform to the RO-Crate specification.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47eee4ad2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47eee4ad2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slide illustrates the flexibility of the approach we’re taking; as LDaCA is a national project our archival repositories and those of our partners such as PARADISEC will be distributed across different organizational governance by language type and discipline, though there is still a desire to be able to aggregate data into services that make it findable.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4cd34b2c54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4cd34b2c54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storage services may not all be the same in this model, some may be file systems, some may be object stores, and they may be hosted by and governed by a variety of organizations.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47eee4ad24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47eee4ad24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slide shows how we have abstracted the “A” for Access in FAIR out of the repository and into a separate centralised or at least *concentrated* system. We have a [full write-up of this approach from the 2022  </a:t>
            </a:r>
            <a:r>
              <a:rPr lang="en-GB" dirty="0" err="1"/>
              <a:t>eResearch</a:t>
            </a:r>
            <a:r>
              <a:rPr lang="en-GB" dirty="0"/>
              <a:t> Australasia conference](https://</a:t>
            </a:r>
            <a:r>
              <a:rPr lang="en-GB" dirty="0" err="1"/>
              <a:t>www.ldaca.edu.au</a:t>
            </a:r>
            <a:r>
              <a:rPr lang="en-GB" dirty="0"/>
              <a:t>/posts/fair-care-eresearch-2022/) and we don’t have time to go through it in detail here, but in summary: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 Every object in the repository has a Data Reuse License with some management metadata.</a:t>
            </a:r>
            <a:endParaRPr dirty="0"/>
          </a:p>
          <a:p>
            <a:pPr marL="0" lvl="0" indent="0" algn="l" rtl="0">
              <a:spcBef>
                <a:spcPts val="0"/>
              </a:spcBef>
              <a:spcAft>
                <a:spcPts val="0"/>
              </a:spcAft>
              <a:buNone/>
            </a:pPr>
            <a:r>
              <a:rPr lang="en-GB" dirty="0"/>
              <a:t>- Each repository only needs an authoritative list of licenses and trusted license management systems to be able to serve the data.</a:t>
            </a:r>
            <a:endParaRPr dirty="0"/>
          </a:p>
          <a:p>
            <a:pPr marL="0" lvl="0" indent="0" algn="l" rtl="0">
              <a:spcBef>
                <a:spcPts val="0"/>
              </a:spcBef>
              <a:spcAft>
                <a:spcPts val="0"/>
              </a:spcAft>
              <a:buNone/>
            </a:pPr>
            <a:r>
              <a:rPr lang="en-GB" dirty="0"/>
              <a:t>- License management is handled by a dedicated system that can deal with application and invitation workflows to grant licenses (including simple self-serve click-through license agreements)</a:t>
            </a:r>
            <a:endParaRPr dirty="0"/>
          </a:p>
          <a:p>
            <a:pPr marL="0" lvl="0" indent="0" algn="l" rtl="0">
              <a:spcBef>
                <a:spcPts val="0"/>
              </a:spcBef>
              <a:spcAft>
                <a:spcPts val="0"/>
              </a:spcAft>
              <a:buNone/>
            </a:pPr>
            <a:endParaRPr lang="en-AU"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dirty="0"/>
              <a:t>Note that our work is also informed by the [CARE principles for Indigenous data Governance (Collective benefit, Authority to control, Responsibility, Ethics)](https://</a:t>
            </a:r>
            <a:r>
              <a:rPr lang="en-AU" dirty="0" err="1"/>
              <a:t>www.gida-global.org</a:t>
            </a:r>
            <a:r>
              <a:rPr lang="en-AU" dirty="0"/>
              <a:t>/care) which frame the way FAIR protocols are implemented.</a:t>
            </a:r>
          </a:p>
          <a:p>
            <a:pPr marL="0" lvl="0" indent="0" algn="l" rtl="0">
              <a:spcBef>
                <a:spcPts val="0"/>
              </a:spcBef>
              <a:spcAft>
                <a:spcPts val="0"/>
              </a:spcAft>
              <a:buNone/>
            </a:pPr>
            <a:endParaRPr lang="en-AU"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4cd34b2c54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4cd34b2c54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Let’s revisit this diagram. What’s missing?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7eee4ad24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47eee4ad2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the first phase of the LDaCA project, work focused on batch import of data using tools to convert collections – this approach was used on contemporary collections as well as for “rescuing” collections from older repository system.</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4eabc6238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4eabc6238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slide shows some JSON-LD metadata that describes the way this RO-Crate metadata was created – illustrating how RO-Crate can be used to record provenance.</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47eee4ad24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47eee4ad24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part of the architecture we are working on now…</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4a7d648d3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The Language Data Commons of Australia Data Partnerships (LDaCA) and the Australian Text Analytics Platform (ATAP) are building towards a scalable and flexible language data and analytics commons. These projects will be  part of the Humanities and Social Sciences Research Data Commons (HASS RDC).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 Data Commons will focus on preservation and discovery of distributed multi-modal language data collections under a variety of governance frameworks. This will include access control that reflects ethical constraints and intellectual property rights, including those of Aboriginal and Torres Strait Islander,  migrant and Pacific communities.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GB">
                <a:solidFill>
                  <a:schemeClr val="dk1"/>
                </a:solidFill>
              </a:rPr>
              <a:t>The platform will provide workbench services to support computational research, starting with code-notebooks with no-code research tools provided in later phases. Research artefacts such as code and derived data will be made available as fully documented research objects that are re-runnable and rigorously described. Metrics to demonstrate the impact of the platform are projected to include usage statistics, data and article citations.</a:t>
            </a:r>
            <a:r>
              <a:rPr lang="en-GB"/>
              <a:t> These projects are led by Professor Michael Haugh of the School of Languages and Culture at the University of Queensland with several partner institutions.</a:t>
            </a:r>
            <a:endParaRPr/>
          </a:p>
          <a:p>
            <a:pPr marL="0" lvl="0" indent="0" algn="l" rtl="0">
              <a:spcBef>
                <a:spcPts val="0"/>
              </a:spcBef>
              <a:spcAft>
                <a:spcPts val="0"/>
              </a:spcAft>
              <a:buNone/>
            </a:pPr>
            <a:endParaRPr/>
          </a:p>
          <a:p>
            <a:pPr marL="0" lvl="0" indent="0" algn="l" rtl="0">
              <a:spcBef>
                <a:spcPts val="0"/>
              </a:spcBef>
              <a:spcAft>
                <a:spcPts val="0"/>
              </a:spcAft>
              <a:buNone/>
            </a:pPr>
            <a:r>
              <a:rPr lang="en-GB"/>
              <a:t>TODO: Add to this list Peter Sefton is on Wiradjuri, Gundungurra and Darug land in the Blue Mountains, Nick Thieberger and Simon Musgrave are on the land of the Kulin nation. We would like to acknowledge the traditional custodians of the lands on which we live and work and the importance of indigenous knowledge, culture and language to the these projects.</a:t>
            </a:r>
            <a:endParaRPr/>
          </a:p>
        </p:txBody>
      </p:sp>
      <p:sp>
        <p:nvSpPr>
          <p:cNvPr id="71" name="Google Shape;71;g24a7d648d35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5152302ce9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5152302ce9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Here we see the Crate-O metadata tool (which is a zero-install web application that runs in Chrome and other browsers that support the new FilesystemAPI) being used to add an Organization as the Affiliation for a Person entity. Having imported this "Context Entity" (that's the RO-Crate term) it can then be re-used within the crate which we see here as the schema.org `publisher` property is linked to the same organization.</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a:t>(At this stage Crate-O is stil do be connected to the repository stack - that will happen in the second half of 2023)</a:t>
            </a:r>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7eee4ad24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7eee4ad24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hope to work with other editor projects (eg Describo) to make editor profiles as compatible as possible.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4cd34b2c54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4cd34b2c54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Here’s another repository that uses RO-Crate metadata (from the Language Data Commons of Australia / Australian Text Analytics Platform) – here users can launch a  </a:t>
            </a:r>
            <a:r>
              <a:rPr lang="en-GB" dirty="0" err="1"/>
              <a:t>Jupyter</a:t>
            </a:r>
            <a:r>
              <a:rPr lang="en-GB" dirty="0"/>
              <a:t> notebook containing Python code (and explanatory text) that processes a dataset.</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4cd34b2c54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4cd34b2c54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4cd34b2c54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4cd34b2c54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This slide shows the </a:t>
            </a:r>
            <a:r>
              <a:rPr lang="en-AU" dirty="0" err="1"/>
              <a:t>Arkisto</a:t>
            </a:r>
            <a:r>
              <a:rPr lang="en-AU" dirty="0"/>
              <a:t> stack powering the University of Technology Sydney’s Research Data Repository.</a:t>
            </a:r>
          </a:p>
          <a:p>
            <a:pPr marL="0" lvl="0" indent="0" algn="l" rtl="0">
              <a:spcBef>
                <a:spcPts val="0"/>
              </a:spcBef>
              <a:spcAft>
                <a:spcPts val="0"/>
              </a:spcAft>
              <a:buNone/>
            </a:pPr>
            <a:endParaRPr dirty="0"/>
          </a:p>
          <a:p>
            <a:pPr marL="0" lvl="0" indent="0" algn="l" rtl="0">
              <a:spcBef>
                <a:spcPts val="0"/>
              </a:spcBef>
              <a:spcAft>
                <a:spcPts val="0"/>
              </a:spcAft>
              <a:buNone/>
            </a:pPr>
            <a:r>
              <a:rPr lang="en-GB" dirty="0"/>
              <a:t>We will finish with a few slides that show that the technology stack is indeed generic</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4d88d9c7f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4d88d9c7f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page shows some screenshots of an internal-only application at UTS which gives academic staff access to successful research grant proposals – the data are stored in the same kind of Arkisto standards-based storage stack as we have presented here – with an interface that is tuned for this use case (and some access control to make sure that staff are *very* aware that these are sensitive and confidential documents.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4cd34b2c54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4cd34b2c54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is a screenshot of data from a history project [Expert Nation](</a:t>
            </a:r>
            <a:r>
              <a:rPr lang="en-AU" b="0" i="1" u="sng" dirty="0">
                <a:effectLst/>
                <a:latin typeface="ui-sans-serif"/>
                <a:hlinkClick r:id="rId3"/>
              </a:rPr>
              <a:t>https://expertnation.org/</a:t>
            </a:r>
            <a:r>
              <a:rPr lang="en-GB" dirty="0"/>
              <a:t>) exported to RO-Crate format and [put online to support a book(https://</a:t>
            </a:r>
            <a:r>
              <a:rPr lang="en-GB" dirty="0" err="1"/>
              <a:t>expertnation.research.uts.edu.au</a:t>
            </a:r>
            <a:r>
              <a:rPr lang="en-GB" dirty="0"/>
              <a:t>/).</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721cc4cd46d13ec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721cc4cd46d13ec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 conclusion, we have given a quick tour of a standards-based repository stack (loosely called </a:t>
            </a:r>
            <a:r>
              <a:rPr lang="en-GB" dirty="0" err="1"/>
              <a:t>Arkisto</a:t>
            </a:r>
            <a:r>
              <a:rPr lang="en-GB" dirty="0"/>
              <a:t>) and illustrated it with current work at the Language Data Commons of Australia and PARADISEC projects, but along the way have tried to emphasise that this is generic, re-usable architecture – and is based on standards. By using an extensible metadata standard with a growing community, and a storage-layer standard forged from an acquired aversion to systems migration we aim to reduce the risk to very important cultural data by working with as many communities as possible on software tools, so that we reduce cost and risk for all of us.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2569c2822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2569c282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PARADISEC is an online archive of cultural data which has been maintained for twenty years, in this presentation we will look at some of the lessons learned from PARADISEC. In summary – the PARADISEC approach to simple data and metadata storage is something we want to continue in LDaCA, while the PARADISEC high cost of commissioning and maintaining its own software stack  is something we want to address by taking a more standards-based approach to managing language and other data over the coming decades.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cd34b2c54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cd34b2c54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a:t>
            </a:r>
            <a:r>
              <a:rPr lang="en-GB" dirty="0" err="1"/>
              <a:t>Arkisto</a:t>
            </a:r>
            <a:r>
              <a:rPr lang="en-GB" dirty="0"/>
              <a:t> platform started in 2019 as a way to capture the lessons of PARADISEC and other projects such as </a:t>
            </a:r>
            <a:r>
              <a:rPr lang="en-GB" dirty="0" err="1"/>
              <a:t>Alveo</a:t>
            </a:r>
            <a:r>
              <a:rPr lang="en-GB" dirty="0"/>
              <a:t> (another language data project similar in scope to </a:t>
            </a:r>
            <a:r>
              <a:rPr lang="en-GB" dirty="0" err="1"/>
              <a:t>LDaCA</a:t>
            </a:r>
            <a:r>
              <a:rPr lang="en-GB" dirty="0"/>
              <a:t>) which was presented at OR 2014:</a:t>
            </a:r>
            <a:r>
              <a:rPr lang="en-GB" dirty="0">
                <a:solidFill>
                  <a:schemeClr val="dk1"/>
                </a:solidFill>
              </a:rPr>
              <a:t> Sefton PM, </a:t>
            </a:r>
            <a:r>
              <a:rPr lang="en-GB" dirty="0" err="1">
                <a:solidFill>
                  <a:schemeClr val="dk1"/>
                </a:solidFill>
              </a:rPr>
              <a:t>Estival</a:t>
            </a:r>
            <a:r>
              <a:rPr lang="en-GB" dirty="0">
                <a:solidFill>
                  <a:schemeClr val="dk1"/>
                </a:solidFill>
              </a:rPr>
              <a:t> D, Cassidy S, Burnham D, </a:t>
            </a:r>
            <a:r>
              <a:rPr lang="en-GB" dirty="0" err="1">
                <a:solidFill>
                  <a:schemeClr val="dk1"/>
                </a:solidFill>
              </a:rPr>
              <a:t>Berghold</a:t>
            </a:r>
            <a:r>
              <a:rPr lang="en-GB" dirty="0">
                <a:solidFill>
                  <a:schemeClr val="dk1"/>
                </a:solidFill>
              </a:rPr>
              <a:t> J. The Human Communication Science Virtual Lab (HCS </a:t>
            </a:r>
            <a:r>
              <a:rPr lang="en-GB" dirty="0" err="1">
                <a:solidFill>
                  <a:schemeClr val="dk1"/>
                </a:solidFill>
              </a:rPr>
              <a:t>vLab</a:t>
            </a:r>
            <a:r>
              <a:rPr lang="en-GB" dirty="0">
                <a:solidFill>
                  <a:schemeClr val="dk1"/>
                </a:solidFill>
              </a:rPr>
              <a:t>): A repository microclimate in a rapidly evolving research-ecosystem. In: Open Repositories 2014 [Internet]. Helsinki; 2014 [cited 2016 Jul 19]. Available from:</a:t>
            </a:r>
            <a:r>
              <a:rPr lang="en-GB" dirty="0">
                <a:solidFill>
                  <a:schemeClr val="dk1"/>
                </a:solidFill>
                <a:uFill>
                  <a:noFill/>
                </a:uFill>
                <a:hlinkClick r:id="rId3">
                  <a:extLst>
                    <a:ext uri="{A12FA001-AC4F-418D-AE19-62706E023703}">
                      <ahyp:hlinkClr xmlns:ahyp="http://schemas.microsoft.com/office/drawing/2018/hyperlinkcolor" val="tx"/>
                    </a:ext>
                  </a:extLst>
                </a:hlinkClick>
              </a:rPr>
              <a:t> </a:t>
            </a:r>
            <a:r>
              <a:rPr lang="en-GB" u="sng" dirty="0">
                <a:solidFill>
                  <a:schemeClr val="hlink"/>
                </a:solidFill>
                <a:hlinkClick r:id="rId3"/>
              </a:rPr>
              <a:t>http://www.doria.fi/handle/10024/97740</a:t>
            </a:r>
            <a:endParaRPr u="sng" dirty="0">
              <a:solidFill>
                <a:schemeClr val="hlink"/>
              </a:solidFill>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2569c2822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2569c2822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diagram was used in the bid documents that established LDaCA - it shows the progression of data from end-of life projects and active repositories into a standards-based data-commons.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7eee4ad24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47eee4ad24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is the data triage process we have been going through in LDaCA — and it should be noted that of all the data we are presented with, most of it needs to be reworked into the Arkisto Standards Stack. Even PARADISEC which in 2019 received the international [</a:t>
            </a:r>
            <a:r>
              <a:rPr lang="en-GB" u="sng">
                <a:solidFill>
                  <a:schemeClr val="hlink"/>
                </a:solidFill>
                <a:hlinkClick r:id="rId3"/>
              </a:rPr>
              <a:t>Core Trust Seal</a:t>
            </a:r>
            <a:r>
              <a:rPr lang="en-GB"/>
              <a:t>](https://www.coretrustseal.org/why-certification/certified-repositories/) based on the [</a:t>
            </a:r>
            <a:r>
              <a:rPr lang="en-GB" u="sng">
                <a:solidFill>
                  <a:schemeClr val="hlink"/>
                </a:solidFill>
                <a:hlinkClick r:id="rId4"/>
              </a:rPr>
              <a:t>DSA-WDS Core Trustworthy Data Repositories Requirements]</a:t>
            </a:r>
            <a:r>
              <a:rPr lang="en-GB"/>
              <a:t>(http://www.coretrustseal.org/requirements/) is still in the process of migrating data to more sustainable formats.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4cd34b2c54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4cd34b2c5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is a taster of what data looks like in the kids of repositories we are talking about. This site contains harvested metadata about Australian Indigenous Languages that are held in University of Queensland Libraries.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5152302ce9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5152302ce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The LDaCA services we are building use an API to drive the data portals. The API can be used for direct access with appropriate access control – see [another eResearch presentation](posts/fair-care-eresearch-2022) which explains this in detail. These screenshots show code notebooks running in BinderHub on the Nectar cloud accessing language resources.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doi.org/10.47486/DP768"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doi.org/10.47486/PL074"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jp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GB" sz="4580" baseline="-25000"/>
              <a:t>Towards a Generic Research Data Commons: A highly scalable standard-based repository framework for Language and other Humanities data</a:t>
            </a:r>
            <a:endParaRPr sz="4580" baseline="-25000"/>
          </a:p>
        </p:txBody>
      </p:sp>
      <p:sp>
        <p:nvSpPr>
          <p:cNvPr id="61" name="Google Shape;61;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55000" lnSpcReduction="20000"/>
          </a:bodyPr>
          <a:lstStyle/>
          <a:p>
            <a:pPr marL="0" lvl="0" indent="0" algn="ctr" rtl="0">
              <a:spcBef>
                <a:spcPts val="0"/>
              </a:spcBef>
              <a:spcAft>
                <a:spcPts val="0"/>
              </a:spcAft>
              <a:buClr>
                <a:schemeClr val="dk1"/>
              </a:buClr>
              <a:buSzPct val="39285"/>
              <a:buFont typeface="Arial"/>
              <a:buNone/>
            </a:pPr>
            <a:r>
              <a:rPr lang="en-GB"/>
              <a:t>Peter Sefton</a:t>
            </a:r>
            <a:r>
              <a:rPr lang="en-GB" baseline="30000"/>
              <a:t>1</a:t>
            </a:r>
            <a:r>
              <a:rPr lang="en-GB"/>
              <a:t>, Simon Musgrave</a:t>
            </a:r>
            <a:r>
              <a:rPr lang="en-GB" baseline="30000"/>
              <a:t>2</a:t>
            </a:r>
            <a:r>
              <a:rPr lang="en-GB"/>
              <a:t>, Nick Thieberger</a:t>
            </a:r>
            <a:r>
              <a:rPr lang="en-GB" baseline="30000"/>
              <a:t>3</a:t>
            </a:r>
            <a:endParaRPr baseline="30000"/>
          </a:p>
          <a:p>
            <a:pPr marL="0" lvl="0" indent="0" algn="ctr" rtl="0">
              <a:spcBef>
                <a:spcPts val="0"/>
              </a:spcBef>
              <a:spcAft>
                <a:spcPts val="0"/>
              </a:spcAft>
              <a:buClr>
                <a:schemeClr val="dk1"/>
              </a:buClr>
              <a:buSzPct val="137500"/>
              <a:buFont typeface="Arial"/>
              <a:buNone/>
            </a:pPr>
            <a:r>
              <a:rPr lang="en-GB" baseline="30000"/>
              <a:t>1</a:t>
            </a:r>
            <a:r>
              <a:rPr lang="en-GB"/>
              <a:t>University of Queensland, Australia; </a:t>
            </a:r>
            <a:r>
              <a:rPr lang="en-GB" baseline="30000"/>
              <a:t>1,2</a:t>
            </a:r>
            <a:r>
              <a:rPr lang="en-GB"/>
              <a:t>Monash University, Australia; </a:t>
            </a:r>
            <a:r>
              <a:rPr lang="en-GB" baseline="30000"/>
              <a:t>3</a:t>
            </a:r>
            <a:r>
              <a:rPr lang="en-GB"/>
              <a:t>University of Melbourne, Australia</a:t>
            </a:r>
            <a:endParaRPr sz="800">
              <a:solidFill>
                <a:schemeClr val="dk1"/>
              </a:solidFill>
              <a:highlight>
                <a:srgbClr val="FFFFFF"/>
              </a:highlight>
            </a:endParaRPr>
          </a:p>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32" name="Google Shape;132;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3" name="Google Shape;133;p23"/>
          <p:cNvPicPr preferRelativeResize="0"/>
          <p:nvPr/>
        </p:nvPicPr>
        <p:blipFill>
          <a:blip r:embed="rId3">
            <a:alphaModFix/>
          </a:blip>
          <a:stretch>
            <a:fillRect/>
          </a:stretch>
        </p:blipFill>
        <p:spPr>
          <a:xfrm>
            <a:off x="393254" y="0"/>
            <a:ext cx="8357492"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39" name="Google Shape;139;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0" name="Google Shape;140;p24"/>
          <p:cNvPicPr preferRelativeResize="0"/>
          <p:nvPr/>
        </p:nvPicPr>
        <p:blipFill>
          <a:blip r:embed="rId3">
            <a:alphaModFix/>
          </a:blip>
          <a:stretch>
            <a:fillRect/>
          </a:stretch>
        </p:blipFill>
        <p:spPr>
          <a:xfrm>
            <a:off x="0" y="171896"/>
            <a:ext cx="9144003" cy="479970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p:nvPr/>
        </p:nvSpPr>
        <p:spPr>
          <a:xfrm>
            <a:off x="2449300" y="3474275"/>
            <a:ext cx="73377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0">
                <a:solidFill>
                  <a:srgbClr val="222222"/>
                </a:solidFill>
                <a:highlight>
                  <a:srgbClr val="FFFFFF"/>
                </a:highlight>
                <a:latin typeface="Courier New"/>
                <a:ea typeface="Courier New"/>
                <a:cs typeface="Courier New"/>
                <a:sym typeface="Courier New"/>
              </a:rPr>
              <a:t>📂</a:t>
            </a:r>
            <a:endParaRPr sz="8000"/>
          </a:p>
        </p:txBody>
      </p:sp>
      <p:sp>
        <p:nvSpPr>
          <p:cNvPr id="146" name="Google Shape;146;p25"/>
          <p:cNvSpPr txBox="1"/>
          <p:nvPr/>
        </p:nvSpPr>
        <p:spPr>
          <a:xfrm>
            <a:off x="662400" y="4636325"/>
            <a:ext cx="8177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p>
        </p:txBody>
      </p:sp>
      <p:sp>
        <p:nvSpPr>
          <p:cNvPr id="147" name="Google Shape;147;p25"/>
          <p:cNvSpPr/>
          <p:nvPr/>
        </p:nvSpPr>
        <p:spPr>
          <a:xfrm>
            <a:off x="1675200" y="291525"/>
            <a:ext cx="5787900" cy="29319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5300">
                <a:solidFill>
                  <a:schemeClr val="dk1"/>
                </a:solidFill>
              </a:rPr>
              <a:t>🔬 🔭 📹 💽 🖥️ ⚙️🎼🌡️🔮🎙️🔍🌏📡💉🏥💊🌪️</a:t>
            </a:r>
            <a:endParaRPr sz="3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53" name="Google Shape;153;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4" name="Google Shape;154;p26"/>
          <p:cNvPicPr preferRelativeResize="0"/>
          <p:nvPr/>
        </p:nvPicPr>
        <p:blipFill>
          <a:blip r:embed="rId3">
            <a:alphaModFix/>
          </a:blip>
          <a:stretch>
            <a:fillRect/>
          </a:stretch>
        </p:blipFill>
        <p:spPr>
          <a:xfrm>
            <a:off x="1246050" y="186750"/>
            <a:ext cx="6809275" cy="4956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60" name="Google Shape;160;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1" name="Google Shape;161;p27"/>
          <p:cNvPicPr preferRelativeResize="0"/>
          <p:nvPr/>
        </p:nvPicPr>
        <p:blipFill>
          <a:blip r:embed="rId3">
            <a:alphaModFix/>
          </a:blip>
          <a:stretch>
            <a:fillRect/>
          </a:stretch>
        </p:blipFill>
        <p:spPr>
          <a:xfrm>
            <a:off x="152400" y="1009650"/>
            <a:ext cx="9144003" cy="3429001"/>
          </a:xfrm>
          <a:prstGeom prst="rect">
            <a:avLst/>
          </a:prstGeom>
          <a:noFill/>
          <a:ln>
            <a:noFill/>
          </a:ln>
        </p:spPr>
      </p:pic>
      <p:sp>
        <p:nvSpPr>
          <p:cNvPr id="162" name="Google Shape;162;p27"/>
          <p:cNvSpPr/>
          <p:nvPr/>
        </p:nvSpPr>
        <p:spPr>
          <a:xfrm>
            <a:off x="693400" y="1080825"/>
            <a:ext cx="6424500" cy="1425300"/>
          </a:xfrm>
          <a:prstGeom prst="wedgeRectCallout">
            <a:avLst>
              <a:gd name="adj1" fmla="val 15608"/>
              <a:gd name="adj2" fmla="val 137762"/>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600">
                <a:solidFill>
                  <a:srgbClr val="FF0000"/>
                </a:solidFill>
                <a:latin typeface="Caveat Medium"/>
                <a:ea typeface="Caveat Medium"/>
                <a:cs typeface="Caveat Medium"/>
                <a:sym typeface="Caveat Medium"/>
              </a:rPr>
              <a:t>Here the mechanism is to use the ‘magic’ name METS.xml to store some extra metadata – with a fully linked-data system this kind of thing is not needed</a:t>
            </a:r>
            <a:endParaRPr sz="2600">
              <a:solidFill>
                <a:srgbClr val="FF0000"/>
              </a:solidFill>
              <a:latin typeface="Caveat Medium"/>
              <a:ea typeface="Caveat Medium"/>
              <a:cs typeface="Caveat Medium"/>
              <a:sym typeface="Caveat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8"/>
          <p:cNvPicPr preferRelativeResize="0"/>
          <p:nvPr/>
        </p:nvPicPr>
        <p:blipFill>
          <a:blip r:embed="rId3">
            <a:alphaModFix/>
          </a:blip>
          <a:stretch>
            <a:fillRect/>
          </a:stretch>
        </p:blipFill>
        <p:spPr>
          <a:xfrm>
            <a:off x="152400" y="0"/>
            <a:ext cx="6856454" cy="4991100"/>
          </a:xfrm>
          <a:prstGeom prst="rect">
            <a:avLst/>
          </a:prstGeom>
          <a:noFill/>
          <a:ln>
            <a:noFill/>
          </a:ln>
        </p:spPr>
      </p:pic>
      <p:sp>
        <p:nvSpPr>
          <p:cNvPr id="168" name="Google Shape;168;p28"/>
          <p:cNvSpPr/>
          <p:nvPr/>
        </p:nvSpPr>
        <p:spPr>
          <a:xfrm>
            <a:off x="1003800" y="814775"/>
            <a:ext cx="6424500" cy="1425300"/>
          </a:xfrm>
          <a:prstGeom prst="wedgeRectCallout">
            <a:avLst>
              <a:gd name="adj1" fmla="val -23728"/>
              <a:gd name="adj2" fmla="val 106316"/>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600">
                <a:solidFill>
                  <a:srgbClr val="FF0000"/>
                </a:solidFill>
                <a:latin typeface="Caveat Medium"/>
                <a:ea typeface="Caveat Medium"/>
                <a:cs typeface="Caveat Medium"/>
                <a:sym typeface="Caveat Medium"/>
              </a:rPr>
              <a:t>Using this core layer gives you interoperability with generic tools and general purpose “Who What Where” metadata</a:t>
            </a:r>
            <a:endParaRPr sz="2600">
              <a:solidFill>
                <a:srgbClr val="FF0000"/>
              </a:solidFill>
              <a:latin typeface="Caveat Medium"/>
              <a:ea typeface="Caveat Medium"/>
              <a:cs typeface="Caveat Medium"/>
              <a:sym typeface="Caveat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9"/>
          <p:cNvPicPr preferRelativeResize="0"/>
          <p:nvPr/>
        </p:nvPicPr>
        <p:blipFill>
          <a:blip r:embed="rId3">
            <a:alphaModFix/>
          </a:blip>
          <a:stretch>
            <a:fillRect/>
          </a:stretch>
        </p:blipFill>
        <p:spPr>
          <a:xfrm>
            <a:off x="1276741" y="0"/>
            <a:ext cx="7065818" cy="5143500"/>
          </a:xfrm>
          <a:prstGeom prst="rect">
            <a:avLst/>
          </a:prstGeom>
          <a:noFill/>
          <a:ln>
            <a:noFill/>
          </a:ln>
        </p:spPr>
      </p:pic>
      <p:sp>
        <p:nvSpPr>
          <p:cNvPr id="174" name="Google Shape;174;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75" name="Google Shape;175;p29"/>
          <p:cNvSpPr/>
          <p:nvPr/>
        </p:nvSpPr>
        <p:spPr>
          <a:xfrm>
            <a:off x="1988575" y="3095225"/>
            <a:ext cx="6141900" cy="1950300"/>
          </a:xfrm>
          <a:prstGeom prst="wedgeRectCallout">
            <a:avLst>
              <a:gd name="adj1" fmla="val -1868"/>
              <a:gd name="adj2" fmla="val -111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600">
                <a:solidFill>
                  <a:srgbClr val="FF0000"/>
                </a:solidFill>
                <a:latin typeface="Caveat Medium"/>
                <a:ea typeface="Caveat Medium"/>
                <a:cs typeface="Caveat Medium"/>
                <a:sym typeface="Caveat Medium"/>
              </a:rPr>
              <a:t>Using a domain specific profile extends the core RO-Crate for a specific type of data – eg language data, computational workflows or “cultural collections” </a:t>
            </a:r>
            <a:endParaRPr sz="2600">
              <a:solidFill>
                <a:srgbClr val="FF0000"/>
              </a:solidFill>
              <a:latin typeface="Caveat Medium"/>
              <a:ea typeface="Caveat Medium"/>
              <a:cs typeface="Caveat Medium"/>
              <a:sym typeface="Caveat Medium"/>
            </a:endParaRPr>
          </a:p>
          <a:p>
            <a:pPr marL="0" lvl="0" indent="0" algn="l" rtl="0">
              <a:spcBef>
                <a:spcPts val="0"/>
              </a:spcBef>
              <a:spcAft>
                <a:spcPts val="0"/>
              </a:spcAft>
              <a:buNone/>
            </a:pPr>
            <a:r>
              <a:rPr lang="en-GB" sz="2600">
                <a:solidFill>
                  <a:srgbClr val="FF0000"/>
                </a:solidFill>
                <a:latin typeface="Caveat Medium"/>
                <a:ea typeface="Caveat Medium"/>
                <a:cs typeface="Caveat Medium"/>
                <a:sym typeface="Caveat Medium"/>
              </a:rPr>
              <a:t>(You can use more than one profile)</a:t>
            </a:r>
            <a:endParaRPr sz="2600">
              <a:solidFill>
                <a:srgbClr val="FF0000"/>
              </a:solidFill>
              <a:latin typeface="Caveat Medium"/>
              <a:ea typeface="Caveat Medium"/>
              <a:cs typeface="Caveat Medium"/>
              <a:sym typeface="Caveat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30"/>
          <p:cNvPicPr preferRelativeResize="0"/>
          <p:nvPr/>
        </p:nvPicPr>
        <p:blipFill>
          <a:blip r:embed="rId3">
            <a:alphaModFix/>
          </a:blip>
          <a:stretch>
            <a:fillRect/>
          </a:stretch>
        </p:blipFill>
        <p:spPr>
          <a:xfrm>
            <a:off x="382951" y="0"/>
            <a:ext cx="7474149"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86" name="Google Shape;186;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7" name="Google Shape;187;p31"/>
          <p:cNvPicPr preferRelativeResize="0"/>
          <p:nvPr/>
        </p:nvPicPr>
        <p:blipFill>
          <a:blip r:embed="rId3">
            <a:alphaModFix/>
          </a:blip>
          <a:stretch>
            <a:fillRect/>
          </a:stretch>
        </p:blipFill>
        <p:spPr>
          <a:xfrm>
            <a:off x="58125" y="174350"/>
            <a:ext cx="9022925" cy="4693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877F3-6968-C48C-B1E5-08265D321BF6}"/>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6796D644-42C4-80CF-4931-86A767EB5DD5}"/>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21CEE12F-A705-89B9-53B6-79F1CA5BD624}"/>
              </a:ext>
            </a:extLst>
          </p:cNvPr>
          <p:cNvPicPr>
            <a:picLocks noChangeAspect="1"/>
          </p:cNvPicPr>
          <p:nvPr/>
        </p:nvPicPr>
        <p:blipFill>
          <a:blip r:embed="rId3"/>
          <a:stretch>
            <a:fillRect/>
          </a:stretch>
        </p:blipFill>
        <p:spPr>
          <a:xfrm>
            <a:off x="685800" y="470139"/>
            <a:ext cx="7772400" cy="4203222"/>
          </a:xfrm>
          <a:prstGeom prst="rect">
            <a:avLst/>
          </a:prstGeom>
        </p:spPr>
      </p:pic>
    </p:spTree>
    <p:extLst>
      <p:ext uri="{BB962C8B-B14F-4D97-AF65-F5344CB8AC3E}">
        <p14:creationId xmlns:p14="http://schemas.microsoft.com/office/powerpoint/2010/main" val="1237146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subTitle" idx="1"/>
          </p:nvPr>
        </p:nvSpPr>
        <p:spPr>
          <a:xfrm>
            <a:off x="311700" y="2834125"/>
            <a:ext cx="8520600" cy="1802700"/>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ts val="1800"/>
              <a:buNone/>
            </a:pPr>
            <a:r>
              <a:rPr lang="en-GB" sz="1100"/>
              <a:t>The Language Data Commons of Australia (LDaCA) and Australian Text Analytics Platform (ATAP) projects received investment (</a:t>
            </a:r>
            <a:r>
              <a:rPr lang="en-GB" sz="1100" u="sng">
                <a:solidFill>
                  <a:schemeClr val="hlink"/>
                </a:solidFill>
                <a:hlinkClick r:id="rId3"/>
              </a:rPr>
              <a:t>https://doi.org/10.47486/DP768</a:t>
            </a:r>
            <a:r>
              <a:rPr lang="en-GB" sz="1100"/>
              <a:t> and </a:t>
            </a:r>
            <a:r>
              <a:rPr lang="en-GB" sz="1100" u="sng">
                <a:solidFill>
                  <a:schemeClr val="hlink"/>
                </a:solidFill>
                <a:hlinkClick r:id="rId4"/>
              </a:rPr>
              <a:t>https://doi.org/10.47486/PL074</a:t>
            </a:r>
            <a:r>
              <a:rPr lang="en-GB" sz="1100"/>
              <a:t>) from the Australian Research Data Commons (ARDC). The ARDC is funded by the National Collaborative Research Infrastructure Strategy (NCRIS).</a:t>
            </a:r>
            <a:endParaRPr sz="1100"/>
          </a:p>
          <a:p>
            <a:pPr marL="0" lvl="0" indent="0" algn="ctr" rtl="0">
              <a:lnSpc>
                <a:spcPct val="90000"/>
              </a:lnSpc>
              <a:spcBef>
                <a:spcPts val="0"/>
              </a:spcBef>
              <a:spcAft>
                <a:spcPts val="0"/>
              </a:spcAft>
              <a:buClr>
                <a:schemeClr val="dk1"/>
              </a:buClr>
              <a:buSzPts val="1800"/>
              <a:buNone/>
            </a:pPr>
            <a:endParaRPr sz="1100"/>
          </a:p>
          <a:p>
            <a:pPr marL="0" lvl="0" indent="0" algn="l" rtl="0">
              <a:lnSpc>
                <a:spcPct val="115000"/>
              </a:lnSpc>
              <a:spcBef>
                <a:spcPts val="0"/>
              </a:spcBef>
              <a:spcAft>
                <a:spcPts val="0"/>
              </a:spcAft>
              <a:buClr>
                <a:schemeClr val="dk1"/>
              </a:buClr>
              <a:buSzPts val="1100"/>
              <a:buNone/>
            </a:pPr>
            <a:endParaRPr sz="1200"/>
          </a:p>
          <a:p>
            <a:pPr marL="0" lvl="0" indent="0" algn="ctr" rtl="0">
              <a:lnSpc>
                <a:spcPct val="115000"/>
              </a:lnSpc>
              <a:spcBef>
                <a:spcPts val="1200"/>
              </a:spcBef>
              <a:spcAft>
                <a:spcPts val="0"/>
              </a:spcAft>
              <a:buClr>
                <a:schemeClr val="dk1"/>
              </a:buClr>
              <a:buSzPts val="1100"/>
              <a:buNone/>
            </a:pPr>
            <a:r>
              <a:rPr lang="en-GB" sz="1200"/>
              <a:t>ARC LIEF LE210100013 (2021-2024) Nyingarn: a platform for primary sources in Australian Indigenous languages</a:t>
            </a:r>
            <a:endParaRPr sz="1200"/>
          </a:p>
          <a:p>
            <a:pPr marL="0" lvl="0" indent="0" algn="l" rtl="0">
              <a:lnSpc>
                <a:spcPct val="115000"/>
              </a:lnSpc>
              <a:spcBef>
                <a:spcPts val="1200"/>
              </a:spcBef>
              <a:spcAft>
                <a:spcPts val="1200"/>
              </a:spcAft>
              <a:buClr>
                <a:schemeClr val="dk1"/>
              </a:buClr>
              <a:buSzPts val="1100"/>
              <a:buFont typeface="Arial"/>
              <a:buNone/>
            </a:pPr>
            <a:endParaRPr sz="1600"/>
          </a:p>
        </p:txBody>
      </p:sp>
      <p:pic>
        <p:nvPicPr>
          <p:cNvPr id="67" name="Google Shape;67;p15" descr="Logo&#10;&#10;Description automatically generated"/>
          <p:cNvPicPr preferRelativeResize="0"/>
          <p:nvPr/>
        </p:nvPicPr>
        <p:blipFill rotWithShape="1">
          <a:blip r:embed="rId5">
            <a:alphaModFix/>
          </a:blip>
          <a:srcRect/>
          <a:stretch/>
        </p:blipFill>
        <p:spPr>
          <a:xfrm>
            <a:off x="1711412" y="1189601"/>
            <a:ext cx="2695576" cy="876300"/>
          </a:xfrm>
          <a:prstGeom prst="rect">
            <a:avLst/>
          </a:prstGeom>
          <a:noFill/>
          <a:ln>
            <a:noFill/>
          </a:ln>
        </p:spPr>
      </p:pic>
      <p:pic>
        <p:nvPicPr>
          <p:cNvPr id="68" name="Google Shape;68;p15" descr="Logo&#10;&#10;Description automatically generated"/>
          <p:cNvPicPr preferRelativeResize="0"/>
          <p:nvPr/>
        </p:nvPicPr>
        <p:blipFill rotWithShape="1">
          <a:blip r:embed="rId6">
            <a:alphaModFix/>
          </a:blip>
          <a:srcRect/>
          <a:stretch/>
        </p:blipFill>
        <p:spPr>
          <a:xfrm>
            <a:off x="5725683" y="829866"/>
            <a:ext cx="1706905" cy="12360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endParaRPr dirty="0"/>
          </a:p>
        </p:txBody>
      </p:sp>
      <p:pic>
        <p:nvPicPr>
          <p:cNvPr id="3" name="Picture 1" descr="ocfl-screenshot.png"/>
          <p:cNvPicPr>
            <a:picLocks noGrp="1" noChangeAspect="1"/>
          </p:cNvPicPr>
          <p:nvPr/>
        </p:nvPicPr>
        <p:blipFill>
          <a:blip r:embed="rId3"/>
          <a:stretch>
            <a:fillRect/>
          </a:stretch>
        </p:blipFill>
        <p:spPr bwMode="auto">
          <a:xfrm>
            <a:off x="939350" y="110031"/>
            <a:ext cx="7265299" cy="4923438"/>
          </a:xfrm>
          <a:prstGeom prst="rect">
            <a:avLst/>
          </a:prstGeom>
          <a:noFill/>
          <a:ln w="9525">
            <a:noFill/>
            <a:headEnd/>
            <a:tailEnd/>
          </a:ln>
        </p:spPr>
      </p:pic>
      <p:sp>
        <p:nvSpPr>
          <p:cNvPr id="4" name="Google Shape;306;p48">
            <a:extLst>
              <a:ext uri="{FF2B5EF4-FFF2-40B4-BE49-F238E27FC236}">
                <a16:creationId xmlns:a16="http://schemas.microsoft.com/office/drawing/2014/main" id="{ABAF7130-B6E0-EC6E-C854-46C6E58DBCD3}"/>
              </a:ext>
            </a:extLst>
          </p:cNvPr>
          <p:cNvSpPr/>
          <p:nvPr/>
        </p:nvSpPr>
        <p:spPr>
          <a:xfrm>
            <a:off x="4326625" y="2447450"/>
            <a:ext cx="4325400" cy="1476600"/>
          </a:xfrm>
          <a:prstGeom prst="wedgeRectCallout">
            <a:avLst>
              <a:gd name="adj1" fmla="val -84912"/>
              <a:gd name="adj2" fmla="val -713"/>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3100" b="1" dirty="0">
                <a:solidFill>
                  <a:srgbClr val="FF0000"/>
                </a:solidFill>
                <a:latin typeface="Caveat"/>
                <a:ea typeface="Caveat"/>
                <a:cs typeface="Caveat"/>
                <a:sym typeface="Caveat"/>
              </a:rPr>
              <a:t>This is an RO-Crate Object which is stored as an OCFL Object</a:t>
            </a:r>
            <a:endParaRPr sz="3100" b="1" dirty="0">
              <a:solidFill>
                <a:srgbClr val="FF0000"/>
              </a:solidFill>
              <a:latin typeface="Caveat"/>
              <a:ea typeface="Caveat"/>
              <a:cs typeface="Caveat"/>
              <a:sym typeface="Cave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93" name="Google Shape;193;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4" name="Google Shape;194;p32"/>
          <p:cNvPicPr preferRelativeResize="0"/>
          <p:nvPr/>
        </p:nvPicPr>
        <p:blipFill>
          <a:blip r:embed="rId3">
            <a:alphaModFix/>
          </a:blip>
          <a:stretch>
            <a:fillRect/>
          </a:stretch>
        </p:blipFill>
        <p:spPr>
          <a:xfrm>
            <a:off x="291302" y="0"/>
            <a:ext cx="8561396"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00" name="Google Shape;200;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1" name="Google Shape;201;p33"/>
          <p:cNvPicPr preferRelativeResize="0"/>
          <p:nvPr/>
        </p:nvPicPr>
        <p:blipFill>
          <a:blip r:embed="rId3">
            <a:alphaModFix/>
          </a:blip>
          <a:stretch>
            <a:fillRect/>
          </a:stretch>
        </p:blipFill>
        <p:spPr>
          <a:xfrm>
            <a:off x="1346996" y="0"/>
            <a:ext cx="6775355"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07" name="Google Shape;207;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8" name="Google Shape;208;p34"/>
          <p:cNvPicPr preferRelativeResize="0"/>
          <p:nvPr/>
        </p:nvPicPr>
        <p:blipFill>
          <a:blip r:embed="rId3">
            <a:alphaModFix/>
          </a:blip>
          <a:stretch>
            <a:fillRect/>
          </a:stretch>
        </p:blipFill>
        <p:spPr>
          <a:xfrm>
            <a:off x="1199001" y="-666800"/>
            <a:ext cx="6811896" cy="58102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14" name="Google Shape;214;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5" name="Google Shape;215;p35"/>
          <p:cNvPicPr preferRelativeResize="0"/>
          <p:nvPr/>
        </p:nvPicPr>
        <p:blipFill>
          <a:blip r:embed="rId3">
            <a:alphaModFix/>
          </a:blip>
          <a:stretch>
            <a:fillRect/>
          </a:stretch>
        </p:blipFill>
        <p:spPr>
          <a:xfrm>
            <a:off x="1199001" y="-666800"/>
            <a:ext cx="6811896" cy="5810299"/>
          </a:xfrm>
          <a:prstGeom prst="rect">
            <a:avLst/>
          </a:prstGeom>
          <a:noFill/>
          <a:ln>
            <a:noFill/>
          </a:ln>
        </p:spPr>
      </p:pic>
      <p:sp>
        <p:nvSpPr>
          <p:cNvPr id="216" name="Google Shape;216;p35"/>
          <p:cNvSpPr/>
          <p:nvPr/>
        </p:nvSpPr>
        <p:spPr>
          <a:xfrm>
            <a:off x="99500" y="2252750"/>
            <a:ext cx="3448200" cy="930600"/>
          </a:xfrm>
          <a:prstGeom prst="wedgeRectCallout">
            <a:avLst>
              <a:gd name="adj1" fmla="val 10205"/>
              <a:gd name="adj2" fmla="val 107942"/>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3100" b="1">
                <a:solidFill>
                  <a:srgbClr val="FF0000"/>
                </a:solidFill>
                <a:latin typeface="Caveat"/>
                <a:ea typeface="Caveat"/>
                <a:cs typeface="Caveat"/>
                <a:sym typeface="Caveat"/>
              </a:rPr>
              <a:t>S3-Style Object store</a:t>
            </a:r>
            <a:endParaRPr sz="3100" b="1">
              <a:solidFill>
                <a:srgbClr val="FF0000"/>
              </a:solidFill>
              <a:latin typeface="Caveat"/>
              <a:ea typeface="Caveat"/>
              <a:cs typeface="Caveat"/>
              <a:sym typeface="Caveat"/>
            </a:endParaRPr>
          </a:p>
        </p:txBody>
      </p:sp>
      <p:sp>
        <p:nvSpPr>
          <p:cNvPr id="217" name="Google Shape;217;p35"/>
          <p:cNvSpPr/>
          <p:nvPr/>
        </p:nvSpPr>
        <p:spPr>
          <a:xfrm>
            <a:off x="5397050" y="1597200"/>
            <a:ext cx="2981700" cy="615000"/>
          </a:xfrm>
          <a:prstGeom prst="wedgeRectCallout">
            <a:avLst>
              <a:gd name="adj1" fmla="val -2082"/>
              <a:gd name="adj2" fmla="val 330992"/>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3100" b="1">
                <a:solidFill>
                  <a:srgbClr val="FF0000"/>
                </a:solidFill>
                <a:latin typeface="Caveat"/>
                <a:ea typeface="Caveat"/>
                <a:cs typeface="Caveat"/>
                <a:sym typeface="Caveat"/>
              </a:rPr>
              <a:t>Plain Old File Store</a:t>
            </a:r>
            <a:endParaRPr sz="3100" b="1">
              <a:solidFill>
                <a:srgbClr val="FF0000"/>
              </a:solidFill>
              <a:latin typeface="Caveat"/>
              <a:ea typeface="Caveat"/>
              <a:cs typeface="Caveat"/>
              <a:sym typeface="Cave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23" name="Google Shape;223;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4" name="Google Shape;224;p36"/>
          <p:cNvPicPr preferRelativeResize="0"/>
          <p:nvPr/>
        </p:nvPicPr>
        <p:blipFill>
          <a:blip r:embed="rId3">
            <a:alphaModFix/>
          </a:blip>
          <a:stretch>
            <a:fillRect/>
          </a:stretch>
        </p:blipFill>
        <p:spPr>
          <a:xfrm>
            <a:off x="124500" y="-450300"/>
            <a:ext cx="9222050" cy="50910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30" name="Google Shape;230;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1" name="Google Shape;231;p37"/>
          <p:cNvPicPr preferRelativeResize="0"/>
          <p:nvPr/>
        </p:nvPicPr>
        <p:blipFill>
          <a:blip r:embed="rId3">
            <a:alphaModFix/>
          </a:blip>
          <a:stretch>
            <a:fillRect/>
          </a:stretch>
        </p:blipFill>
        <p:spPr>
          <a:xfrm>
            <a:off x="393250" y="295175"/>
            <a:ext cx="8357499" cy="4848325"/>
          </a:xfrm>
          <a:prstGeom prst="rect">
            <a:avLst/>
          </a:prstGeom>
          <a:noFill/>
          <a:ln>
            <a:noFill/>
          </a:ln>
        </p:spPr>
      </p:pic>
      <p:sp>
        <p:nvSpPr>
          <p:cNvPr id="232" name="Google Shape;232;p37"/>
          <p:cNvSpPr/>
          <p:nvPr/>
        </p:nvSpPr>
        <p:spPr>
          <a:xfrm>
            <a:off x="1557100" y="881275"/>
            <a:ext cx="8073900" cy="3011400"/>
          </a:xfrm>
          <a:prstGeom prst="wedgeEllipseCallout">
            <a:avLst>
              <a:gd name="adj1" fmla="val 3303"/>
              <a:gd name="adj2" fmla="val 54983"/>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6000" b="1">
                <a:solidFill>
                  <a:srgbClr val="FF0000"/>
                </a:solidFill>
              </a:rPr>
              <a:t>Ok but how does the data get there?</a:t>
            </a:r>
            <a:endParaRPr b="1">
              <a:solidFill>
                <a:srgbClr val="FF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38" name="Google Shape;238;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9" name="Google Shape;239;p38"/>
          <p:cNvPicPr preferRelativeResize="0"/>
          <p:nvPr/>
        </p:nvPicPr>
        <p:blipFill>
          <a:blip r:embed="rId3">
            <a:alphaModFix/>
          </a:blip>
          <a:stretch>
            <a:fillRect/>
          </a:stretch>
        </p:blipFill>
        <p:spPr>
          <a:xfrm>
            <a:off x="0" y="473293"/>
            <a:ext cx="9143998" cy="419691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45" name="Google Shape;245;p39"/>
          <p:cNvSpPr txBox="1"/>
          <p:nvPr/>
        </p:nvSpPr>
        <p:spPr>
          <a:xfrm>
            <a:off x="0" y="0"/>
            <a:ext cx="9076500" cy="447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900" dirty="0">
                <a:solidFill>
                  <a:schemeClr val="dk1"/>
                </a:solidFill>
                <a:highlight>
                  <a:srgbClr val="FFFFFF"/>
                </a:highlight>
                <a:latin typeface="Courier New"/>
                <a:ea typeface="Courier New"/>
                <a:cs typeface="Courier New"/>
                <a:sym typeface="Courier New"/>
              </a:rPr>
              <a:t>{</a:t>
            </a:r>
            <a:endParaRPr sz="900" b="1"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dirty="0">
                <a:solidFill>
                  <a:schemeClr val="dk1"/>
                </a:solidFill>
                <a:highlight>
                  <a:srgbClr val="FFFFFF"/>
                </a:highlight>
                <a:latin typeface="Courier New"/>
                <a:ea typeface="Courier New"/>
                <a:cs typeface="Courier New"/>
                <a:sym typeface="Courier New"/>
              </a:rPr>
              <a:t>     </a:t>
            </a:r>
            <a:r>
              <a:rPr lang="en-GB" sz="900" b="1" dirty="0">
                <a:solidFill>
                  <a:srgbClr val="0451A5"/>
                </a:solidFill>
                <a:highlight>
                  <a:srgbClr val="FFFFFF"/>
                </a:highlight>
                <a:latin typeface="Courier New"/>
                <a:ea typeface="Courier New"/>
                <a:cs typeface="Courier New"/>
                <a:sym typeface="Courier New"/>
              </a:rPr>
              <a:t>"@id"</a:t>
            </a:r>
            <a:r>
              <a:rPr lang="en-GB" sz="900" b="1" dirty="0">
                <a:solidFill>
                  <a:schemeClr val="dk1"/>
                </a:solidFill>
                <a:highlight>
                  <a:srgbClr val="FFFFFF"/>
                </a:highlight>
                <a:latin typeface="Courier New"/>
                <a:ea typeface="Courier New"/>
                <a:cs typeface="Courier New"/>
                <a:sym typeface="Courier New"/>
              </a:rPr>
              <a:t>: </a:t>
            </a:r>
            <a:r>
              <a:rPr lang="en-GB" sz="900" b="1" dirty="0">
                <a:solidFill>
                  <a:srgbClr val="A31515"/>
                </a:solidFill>
                <a:highlight>
                  <a:srgbClr val="FFFFFF"/>
                </a:highlight>
                <a:latin typeface="Courier New"/>
                <a:ea typeface="Courier New"/>
                <a:cs typeface="Courier New"/>
                <a:sym typeface="Courier New"/>
              </a:rPr>
              <a:t>"https://</a:t>
            </a:r>
            <a:r>
              <a:rPr lang="en-GB" sz="900" b="1" dirty="0" err="1">
                <a:solidFill>
                  <a:srgbClr val="A31515"/>
                </a:solidFill>
                <a:highlight>
                  <a:srgbClr val="FFFFFF"/>
                </a:highlight>
                <a:latin typeface="Courier New"/>
                <a:ea typeface="Courier New"/>
                <a:cs typeface="Courier New"/>
                <a:sym typeface="Courier New"/>
              </a:rPr>
              <a:t>github.com</a:t>
            </a:r>
            <a:r>
              <a:rPr lang="en-GB" sz="900" b="1" dirty="0">
                <a:solidFill>
                  <a:srgbClr val="A31515"/>
                </a:solidFill>
                <a:highlight>
                  <a:srgbClr val="FFFFFF"/>
                </a:highlight>
                <a:latin typeface="Courier New"/>
                <a:ea typeface="Courier New"/>
                <a:cs typeface="Courier New"/>
                <a:sym typeface="Courier New"/>
              </a:rPr>
              <a:t>/Language-Research-Technology/corpus-tools-</a:t>
            </a:r>
            <a:r>
              <a:rPr lang="en-GB" sz="900" b="1" dirty="0" err="1">
                <a:solidFill>
                  <a:srgbClr val="A31515"/>
                </a:solidFill>
                <a:highlight>
                  <a:srgbClr val="FFFFFF"/>
                </a:highlight>
                <a:latin typeface="Courier New"/>
                <a:ea typeface="Courier New"/>
                <a:cs typeface="Courier New"/>
                <a:sym typeface="Courier New"/>
              </a:rPr>
              <a:t>ro</a:t>
            </a:r>
            <a:r>
              <a:rPr lang="en-GB" sz="900" b="1" dirty="0">
                <a:solidFill>
                  <a:srgbClr val="A31515"/>
                </a:solidFill>
                <a:highlight>
                  <a:srgbClr val="FFFFFF"/>
                </a:highlight>
                <a:latin typeface="Courier New"/>
                <a:ea typeface="Courier New"/>
                <a:cs typeface="Courier New"/>
                <a:sym typeface="Courier New"/>
              </a:rPr>
              <a:t>-crate"</a:t>
            </a:r>
            <a:r>
              <a:rPr lang="en-GB" sz="900" b="1" dirty="0">
                <a:solidFill>
                  <a:schemeClr val="dk1"/>
                </a:solidFill>
                <a:highlight>
                  <a:srgbClr val="FFFFFF"/>
                </a:highlight>
                <a:latin typeface="Courier New"/>
                <a:ea typeface="Courier New"/>
                <a:cs typeface="Courier New"/>
                <a:sym typeface="Courier New"/>
              </a:rPr>
              <a:t>,</a:t>
            </a:r>
            <a:endParaRPr sz="900" b="1"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dirty="0">
                <a:solidFill>
                  <a:schemeClr val="dk1"/>
                </a:solidFill>
                <a:highlight>
                  <a:srgbClr val="FFFFFF"/>
                </a:highlight>
                <a:latin typeface="Courier New"/>
                <a:ea typeface="Courier New"/>
                <a:cs typeface="Courier New"/>
                <a:sym typeface="Courier New"/>
              </a:rPr>
              <a:t>     </a:t>
            </a:r>
            <a:r>
              <a:rPr lang="en-GB" sz="900" b="1" dirty="0">
                <a:solidFill>
                  <a:srgbClr val="0451A5"/>
                </a:solidFill>
                <a:highlight>
                  <a:srgbClr val="FFFFFF"/>
                </a:highlight>
                <a:latin typeface="Courier New"/>
                <a:ea typeface="Courier New"/>
                <a:cs typeface="Courier New"/>
                <a:sym typeface="Courier New"/>
              </a:rPr>
              <a:t>"@type"</a:t>
            </a:r>
            <a:r>
              <a:rPr lang="en-GB" sz="900" b="1" dirty="0">
                <a:solidFill>
                  <a:schemeClr val="dk1"/>
                </a:solidFill>
                <a:highlight>
                  <a:srgbClr val="FFFFFF"/>
                </a:highlight>
                <a:latin typeface="Courier New"/>
                <a:ea typeface="Courier New"/>
                <a:cs typeface="Courier New"/>
                <a:sym typeface="Courier New"/>
              </a:rPr>
              <a:t>: </a:t>
            </a:r>
            <a:r>
              <a:rPr lang="en-GB" sz="900" b="1" dirty="0">
                <a:solidFill>
                  <a:srgbClr val="A31515"/>
                </a:solidFill>
                <a:highlight>
                  <a:srgbClr val="FFFFFF"/>
                </a:highlight>
                <a:latin typeface="Courier New"/>
                <a:ea typeface="Courier New"/>
                <a:cs typeface="Courier New"/>
                <a:sym typeface="Courier New"/>
              </a:rPr>
              <a:t>"</a:t>
            </a:r>
            <a:r>
              <a:rPr lang="en-GB" sz="900" b="1" dirty="0" err="1">
                <a:solidFill>
                  <a:srgbClr val="A31515"/>
                </a:solidFill>
                <a:highlight>
                  <a:srgbClr val="FFFFFF"/>
                </a:highlight>
                <a:latin typeface="Courier New"/>
                <a:ea typeface="Courier New"/>
                <a:cs typeface="Courier New"/>
                <a:sym typeface="Courier New"/>
              </a:rPr>
              <a:t>SoftwareSourceCode</a:t>
            </a:r>
            <a:r>
              <a:rPr lang="en-GB" sz="900" b="1" dirty="0">
                <a:solidFill>
                  <a:srgbClr val="A31515"/>
                </a:solidFill>
                <a:highlight>
                  <a:srgbClr val="FFFFFF"/>
                </a:highlight>
                <a:latin typeface="Courier New"/>
                <a:ea typeface="Courier New"/>
                <a:cs typeface="Courier New"/>
                <a:sym typeface="Courier New"/>
              </a:rPr>
              <a:t>"</a:t>
            </a:r>
            <a:r>
              <a:rPr lang="en-GB" sz="900" b="1" dirty="0">
                <a:solidFill>
                  <a:schemeClr val="dk1"/>
                </a:solidFill>
                <a:highlight>
                  <a:srgbClr val="FFFFFF"/>
                </a:highlight>
                <a:latin typeface="Courier New"/>
                <a:ea typeface="Courier New"/>
                <a:cs typeface="Courier New"/>
                <a:sym typeface="Courier New"/>
              </a:rPr>
              <a:t>,</a:t>
            </a:r>
            <a:endParaRPr sz="900" b="1"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dirty="0">
                <a:solidFill>
                  <a:schemeClr val="dk1"/>
                </a:solidFill>
                <a:highlight>
                  <a:srgbClr val="FFFFFF"/>
                </a:highlight>
                <a:latin typeface="Courier New"/>
                <a:ea typeface="Courier New"/>
                <a:cs typeface="Courier New"/>
                <a:sym typeface="Courier New"/>
              </a:rPr>
              <a:t>     </a:t>
            </a:r>
            <a:r>
              <a:rPr lang="en-GB" sz="900" b="1" dirty="0">
                <a:solidFill>
                  <a:srgbClr val="0451A5"/>
                </a:solidFill>
                <a:highlight>
                  <a:srgbClr val="FFFFFF"/>
                </a:highlight>
                <a:latin typeface="Courier New"/>
                <a:ea typeface="Courier New"/>
                <a:cs typeface="Courier New"/>
                <a:sym typeface="Courier New"/>
              </a:rPr>
              <a:t>"name"</a:t>
            </a:r>
            <a:r>
              <a:rPr lang="en-GB" sz="900" b="1" dirty="0">
                <a:solidFill>
                  <a:schemeClr val="dk1"/>
                </a:solidFill>
                <a:highlight>
                  <a:srgbClr val="FFFFFF"/>
                </a:highlight>
                <a:latin typeface="Courier New"/>
                <a:ea typeface="Courier New"/>
                <a:cs typeface="Courier New"/>
                <a:sym typeface="Courier New"/>
              </a:rPr>
              <a:t>: </a:t>
            </a:r>
            <a:r>
              <a:rPr lang="en-GB" sz="900" b="1" dirty="0">
                <a:solidFill>
                  <a:srgbClr val="A31515"/>
                </a:solidFill>
                <a:highlight>
                  <a:srgbClr val="FFFFFF"/>
                </a:highlight>
                <a:latin typeface="Courier New"/>
                <a:ea typeface="Courier New"/>
                <a:cs typeface="Courier New"/>
                <a:sym typeface="Courier New"/>
              </a:rPr>
              <a:t>"https://</a:t>
            </a:r>
            <a:r>
              <a:rPr lang="en-GB" sz="900" b="1" dirty="0" err="1">
                <a:solidFill>
                  <a:srgbClr val="A31515"/>
                </a:solidFill>
                <a:highlight>
                  <a:srgbClr val="FFFFFF"/>
                </a:highlight>
                <a:latin typeface="Courier New"/>
                <a:ea typeface="Courier New"/>
                <a:cs typeface="Courier New"/>
                <a:sym typeface="Courier New"/>
              </a:rPr>
              <a:t>github.com</a:t>
            </a:r>
            <a:r>
              <a:rPr lang="en-GB" sz="900" b="1" dirty="0">
                <a:solidFill>
                  <a:srgbClr val="A31515"/>
                </a:solidFill>
                <a:highlight>
                  <a:srgbClr val="FFFFFF"/>
                </a:highlight>
                <a:latin typeface="Courier New"/>
                <a:ea typeface="Courier New"/>
                <a:cs typeface="Courier New"/>
                <a:sym typeface="Courier New"/>
              </a:rPr>
              <a:t>/Language-Research-Technology/corpus-tools-</a:t>
            </a:r>
            <a:r>
              <a:rPr lang="en-GB" sz="900" b="1" dirty="0" err="1">
                <a:solidFill>
                  <a:srgbClr val="A31515"/>
                </a:solidFill>
                <a:highlight>
                  <a:srgbClr val="FFFFFF"/>
                </a:highlight>
                <a:latin typeface="Courier New"/>
                <a:ea typeface="Courier New"/>
                <a:cs typeface="Courier New"/>
                <a:sym typeface="Courier New"/>
              </a:rPr>
              <a:t>ro</a:t>
            </a:r>
            <a:r>
              <a:rPr lang="en-GB" sz="900" b="1" dirty="0">
                <a:solidFill>
                  <a:srgbClr val="A31515"/>
                </a:solidFill>
                <a:highlight>
                  <a:srgbClr val="FFFFFF"/>
                </a:highlight>
                <a:latin typeface="Courier New"/>
                <a:ea typeface="Courier New"/>
                <a:cs typeface="Courier New"/>
                <a:sym typeface="Courier New"/>
              </a:rPr>
              <a:t>-crate"</a:t>
            </a:r>
            <a:r>
              <a:rPr lang="en-GB" sz="900" b="1" dirty="0">
                <a:solidFill>
                  <a:schemeClr val="dk1"/>
                </a:solidFill>
                <a:highlight>
                  <a:srgbClr val="FFFFFF"/>
                </a:highlight>
                <a:latin typeface="Courier New"/>
                <a:ea typeface="Courier New"/>
                <a:cs typeface="Courier New"/>
                <a:sym typeface="Courier New"/>
              </a:rPr>
              <a:t>,</a:t>
            </a:r>
          </a:p>
          <a:p>
            <a:pPr marL="0" lvl="0" indent="0" algn="l" rtl="0">
              <a:lnSpc>
                <a:spcPct val="150000"/>
              </a:lnSpc>
              <a:spcBef>
                <a:spcPts val="0"/>
              </a:spcBef>
              <a:spcAft>
                <a:spcPts val="0"/>
              </a:spcAft>
              <a:buNone/>
            </a:pPr>
            <a:r>
              <a:rPr lang="en-GB" sz="900" b="1" dirty="0">
                <a:solidFill>
                  <a:schemeClr val="dk1"/>
                </a:solidFill>
                <a:highlight>
                  <a:srgbClr val="FFFFFF"/>
                </a:highlight>
                <a:latin typeface="Courier New"/>
                <a:ea typeface="Courier New"/>
                <a:cs typeface="Courier New"/>
                <a:sym typeface="Courier New"/>
              </a:rPr>
              <a:t>     </a:t>
            </a:r>
            <a:r>
              <a:rPr lang="en-GB" sz="900" b="1" dirty="0">
                <a:solidFill>
                  <a:srgbClr val="0451A5"/>
                </a:solidFill>
                <a:highlight>
                  <a:srgbClr val="FFFFFF"/>
                </a:highlight>
                <a:latin typeface="Courier New"/>
                <a:ea typeface="Courier New"/>
                <a:cs typeface="Courier New"/>
                <a:sym typeface="Courier New"/>
              </a:rPr>
              <a:t>"description"</a:t>
            </a:r>
            <a:r>
              <a:rPr lang="en-GB" sz="900" b="1" dirty="0">
                <a:solidFill>
                  <a:schemeClr val="dk1"/>
                </a:solidFill>
                <a:highlight>
                  <a:srgbClr val="FFFFFF"/>
                </a:highlight>
                <a:latin typeface="Courier New"/>
                <a:ea typeface="Courier New"/>
                <a:cs typeface="Courier New"/>
                <a:sym typeface="Courier New"/>
              </a:rPr>
              <a:t>: </a:t>
            </a:r>
            <a:r>
              <a:rPr lang="en-GB" sz="900" b="1" dirty="0">
                <a:solidFill>
                  <a:srgbClr val="A31515"/>
                </a:solidFill>
                <a:highlight>
                  <a:srgbClr val="FFFFFF"/>
                </a:highlight>
                <a:latin typeface="Courier New"/>
                <a:ea typeface="Courier New"/>
                <a:cs typeface="Courier New"/>
                <a:sym typeface="Courier New"/>
              </a:rPr>
              <a:t>"Converts an RO-Crate to an </a:t>
            </a:r>
            <a:r>
              <a:rPr lang="en-GB" sz="900" b="1" dirty="0" err="1">
                <a:solidFill>
                  <a:srgbClr val="A31515"/>
                </a:solidFill>
                <a:highlight>
                  <a:srgbClr val="FFFFFF"/>
                </a:highlight>
                <a:latin typeface="Courier New"/>
                <a:ea typeface="Courier New"/>
                <a:cs typeface="Courier New"/>
                <a:sym typeface="Courier New"/>
              </a:rPr>
              <a:t>LDaCA</a:t>
            </a:r>
            <a:r>
              <a:rPr lang="en-GB" sz="900" b="1" dirty="0">
                <a:solidFill>
                  <a:srgbClr val="A31515"/>
                </a:solidFill>
                <a:highlight>
                  <a:srgbClr val="FFFFFF"/>
                </a:highlight>
                <a:latin typeface="Courier New"/>
                <a:ea typeface="Courier New"/>
                <a:cs typeface="Courier New"/>
                <a:sym typeface="Courier New"/>
              </a:rPr>
              <a:t> OCFL collection as long as the crate has repository Objects and Collections that are members of a </a:t>
            </a:r>
            <a:r>
              <a:rPr lang="en-GB" sz="900" b="1" dirty="0" err="1">
                <a:solidFill>
                  <a:srgbClr val="A31515"/>
                </a:solidFill>
                <a:highlight>
                  <a:srgbClr val="FFFFFF"/>
                </a:highlight>
                <a:latin typeface="Courier New"/>
                <a:ea typeface="Courier New"/>
                <a:cs typeface="Courier New"/>
                <a:sym typeface="Courier New"/>
              </a:rPr>
              <a:t>RepositoryCollection</a:t>
            </a:r>
            <a:r>
              <a:rPr lang="en-GB" sz="900" b="1" dirty="0">
                <a:solidFill>
                  <a:srgbClr val="A31515"/>
                </a:solidFill>
                <a:highlight>
                  <a:srgbClr val="FFFFFF"/>
                </a:highlight>
                <a:latin typeface="Courier New"/>
                <a:ea typeface="Courier New"/>
                <a:cs typeface="Courier New"/>
                <a:sym typeface="Courier New"/>
              </a:rPr>
              <a:t> in the root dataset"</a:t>
            </a:r>
            <a:r>
              <a:rPr lang="en-GB" sz="900" b="1" dirty="0">
                <a:solidFill>
                  <a:schemeClr val="dk1"/>
                </a:solidFill>
                <a:highlight>
                  <a:srgbClr val="FFFFFF"/>
                </a:highlight>
                <a:latin typeface="Courier New"/>
                <a:ea typeface="Courier New"/>
                <a:cs typeface="Courier New"/>
                <a:sym typeface="Courier New"/>
              </a:rPr>
              <a:t>,</a:t>
            </a:r>
          </a:p>
          <a:p>
            <a:pPr marL="0" lvl="0" indent="0" algn="l" rtl="0">
              <a:lnSpc>
                <a:spcPct val="150000"/>
              </a:lnSpc>
              <a:spcBef>
                <a:spcPts val="0"/>
              </a:spcBef>
              <a:spcAft>
                <a:spcPts val="0"/>
              </a:spcAft>
              <a:buNone/>
            </a:pPr>
            <a:r>
              <a:rPr lang="en-GB" sz="900" b="1" dirty="0">
                <a:solidFill>
                  <a:schemeClr val="dk1"/>
                </a:solidFill>
                <a:highlight>
                  <a:srgbClr val="FFFFFF"/>
                </a:highlight>
                <a:latin typeface="Courier New"/>
                <a:ea typeface="Courier New"/>
                <a:cs typeface="Courier New"/>
                <a:sym typeface="Courier New"/>
              </a:rPr>
              <a:t>     </a:t>
            </a:r>
            <a:r>
              <a:rPr lang="en-GB" sz="900" b="1" dirty="0">
                <a:solidFill>
                  <a:srgbClr val="0451A5"/>
                </a:solidFill>
                <a:highlight>
                  <a:srgbClr val="FFFFFF"/>
                </a:highlight>
                <a:latin typeface="Courier New"/>
                <a:ea typeface="Courier New"/>
                <a:cs typeface="Courier New"/>
                <a:sym typeface="Courier New"/>
              </a:rPr>
              <a:t>"</a:t>
            </a:r>
            <a:r>
              <a:rPr lang="en-GB" sz="900" b="1" dirty="0" err="1">
                <a:solidFill>
                  <a:srgbClr val="0451A5"/>
                </a:solidFill>
                <a:highlight>
                  <a:srgbClr val="FFFFFF"/>
                </a:highlight>
                <a:latin typeface="Courier New"/>
                <a:ea typeface="Courier New"/>
                <a:cs typeface="Courier New"/>
                <a:sym typeface="Courier New"/>
              </a:rPr>
              <a:t>programmingLanguage</a:t>
            </a:r>
            <a:r>
              <a:rPr lang="en-GB" sz="900" b="1" dirty="0">
                <a:solidFill>
                  <a:srgbClr val="0451A5"/>
                </a:solidFill>
                <a:highlight>
                  <a:srgbClr val="FFFFFF"/>
                </a:highlight>
                <a:latin typeface="Courier New"/>
                <a:ea typeface="Courier New"/>
                <a:cs typeface="Courier New"/>
                <a:sym typeface="Courier New"/>
              </a:rPr>
              <a:t>"</a:t>
            </a:r>
            <a:r>
              <a:rPr lang="en-GB" sz="900" b="1" dirty="0">
                <a:solidFill>
                  <a:schemeClr val="dk1"/>
                </a:solidFill>
                <a:highlight>
                  <a:srgbClr val="FFFFFF"/>
                </a:highlight>
                <a:latin typeface="Courier New"/>
                <a:ea typeface="Courier New"/>
                <a:cs typeface="Courier New"/>
                <a:sym typeface="Courier New"/>
              </a:rPr>
              <a:t>: {</a:t>
            </a:r>
            <a:endParaRPr sz="900" b="1"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dirty="0">
                <a:solidFill>
                  <a:schemeClr val="dk1"/>
                </a:solidFill>
                <a:highlight>
                  <a:srgbClr val="FFFFFF"/>
                </a:highlight>
                <a:latin typeface="Courier New"/>
                <a:ea typeface="Courier New"/>
                <a:cs typeface="Courier New"/>
                <a:sym typeface="Courier New"/>
              </a:rPr>
              <a:t>       </a:t>
            </a:r>
            <a:r>
              <a:rPr lang="en-GB" sz="900" b="1" dirty="0">
                <a:solidFill>
                  <a:srgbClr val="0451A5"/>
                </a:solidFill>
                <a:highlight>
                  <a:srgbClr val="FFFFFF"/>
                </a:highlight>
                <a:latin typeface="Courier New"/>
                <a:ea typeface="Courier New"/>
                <a:cs typeface="Courier New"/>
                <a:sym typeface="Courier New"/>
              </a:rPr>
              <a:t>"@id"</a:t>
            </a:r>
            <a:r>
              <a:rPr lang="en-GB" sz="900" b="1" dirty="0">
                <a:solidFill>
                  <a:schemeClr val="dk1"/>
                </a:solidFill>
                <a:highlight>
                  <a:srgbClr val="FFFFFF"/>
                </a:highlight>
                <a:latin typeface="Courier New"/>
                <a:ea typeface="Courier New"/>
                <a:cs typeface="Courier New"/>
                <a:sym typeface="Courier New"/>
              </a:rPr>
              <a:t>: </a:t>
            </a:r>
            <a:r>
              <a:rPr lang="en-GB" sz="900" b="1" dirty="0">
                <a:solidFill>
                  <a:srgbClr val="A31515"/>
                </a:solidFill>
                <a:highlight>
                  <a:srgbClr val="FFFFFF"/>
                </a:highlight>
                <a:latin typeface="Courier New"/>
                <a:ea typeface="Courier New"/>
                <a:cs typeface="Courier New"/>
                <a:sym typeface="Courier New"/>
              </a:rPr>
              <a:t>"https://</a:t>
            </a:r>
            <a:r>
              <a:rPr lang="en-GB" sz="900" b="1" dirty="0" err="1">
                <a:solidFill>
                  <a:srgbClr val="A31515"/>
                </a:solidFill>
                <a:highlight>
                  <a:srgbClr val="FFFFFF"/>
                </a:highlight>
                <a:latin typeface="Courier New"/>
                <a:ea typeface="Courier New"/>
                <a:cs typeface="Courier New"/>
                <a:sym typeface="Courier New"/>
              </a:rPr>
              <a:t>en.wikipedia.org</a:t>
            </a:r>
            <a:r>
              <a:rPr lang="en-GB" sz="900" b="1" dirty="0">
                <a:solidFill>
                  <a:srgbClr val="A31515"/>
                </a:solidFill>
                <a:highlight>
                  <a:srgbClr val="FFFFFF"/>
                </a:highlight>
                <a:latin typeface="Courier New"/>
                <a:ea typeface="Courier New"/>
                <a:cs typeface="Courier New"/>
                <a:sym typeface="Courier New"/>
              </a:rPr>
              <a:t>/wiki/Node.js"</a:t>
            </a:r>
            <a:endParaRPr sz="900" b="1" dirty="0">
              <a:solidFill>
                <a:srgbClr val="A31515"/>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dirty="0">
                <a:solidFill>
                  <a:schemeClr val="dk1"/>
                </a:solidFill>
                <a:highlight>
                  <a:srgbClr val="FFFFFF"/>
                </a:highlight>
                <a:latin typeface="Courier New"/>
                <a:ea typeface="Courier New"/>
                <a:cs typeface="Courier New"/>
                <a:sym typeface="Courier New"/>
              </a:rPr>
              <a:t>     }</a:t>
            </a:r>
            <a:endParaRPr sz="900" b="1"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dirty="0">
                <a:solidFill>
                  <a:schemeClr val="dk1"/>
                </a:solidFill>
                <a:highlight>
                  <a:srgbClr val="FFFFFF"/>
                </a:highlight>
                <a:latin typeface="Courier New"/>
                <a:ea typeface="Courier New"/>
                <a:cs typeface="Courier New"/>
                <a:sym typeface="Courier New"/>
              </a:rPr>
              <a:t>   },</a:t>
            </a:r>
            <a:endParaRPr sz="900" b="1"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dirty="0">
                <a:solidFill>
                  <a:schemeClr val="dk1"/>
                </a:solidFill>
                <a:highlight>
                  <a:srgbClr val="FFFFFF"/>
                </a:highlight>
                <a:latin typeface="Courier New"/>
                <a:ea typeface="Courier New"/>
                <a:cs typeface="Courier New"/>
                <a:sym typeface="Courier New"/>
              </a:rPr>
              <a:t>   {</a:t>
            </a:r>
            <a:endParaRPr sz="900" b="1"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dirty="0">
                <a:solidFill>
                  <a:schemeClr val="dk1"/>
                </a:solidFill>
                <a:highlight>
                  <a:srgbClr val="FFFFFF"/>
                </a:highlight>
                <a:latin typeface="Courier New"/>
                <a:ea typeface="Courier New"/>
                <a:cs typeface="Courier New"/>
                <a:sym typeface="Courier New"/>
              </a:rPr>
              <a:t>     </a:t>
            </a:r>
            <a:r>
              <a:rPr lang="en-GB" sz="900" b="1" dirty="0">
                <a:solidFill>
                  <a:srgbClr val="0451A5"/>
                </a:solidFill>
                <a:highlight>
                  <a:srgbClr val="FFFFFF"/>
                </a:highlight>
                <a:latin typeface="Courier New"/>
                <a:ea typeface="Courier New"/>
                <a:cs typeface="Courier New"/>
                <a:sym typeface="Courier New"/>
              </a:rPr>
              <a:t>"@id"</a:t>
            </a:r>
            <a:r>
              <a:rPr lang="en-GB" sz="900" b="1" dirty="0">
                <a:solidFill>
                  <a:schemeClr val="dk1"/>
                </a:solidFill>
                <a:highlight>
                  <a:srgbClr val="FFFFFF"/>
                </a:highlight>
                <a:latin typeface="Courier New"/>
                <a:ea typeface="Courier New"/>
                <a:cs typeface="Courier New"/>
                <a:sym typeface="Courier New"/>
              </a:rPr>
              <a:t>: </a:t>
            </a:r>
            <a:r>
              <a:rPr lang="en-GB" sz="900" b="1" dirty="0">
                <a:solidFill>
                  <a:srgbClr val="A31515"/>
                </a:solidFill>
                <a:highlight>
                  <a:srgbClr val="FFFFFF"/>
                </a:highlight>
                <a:latin typeface="Courier New"/>
                <a:ea typeface="Courier New"/>
                <a:cs typeface="Courier New"/>
                <a:sym typeface="Courier New"/>
              </a:rPr>
              <a:t>"#provenance"</a:t>
            </a:r>
            <a:r>
              <a:rPr lang="en-GB" sz="900" b="1" dirty="0">
                <a:solidFill>
                  <a:schemeClr val="dk1"/>
                </a:solidFill>
                <a:highlight>
                  <a:srgbClr val="FFFFFF"/>
                </a:highlight>
                <a:latin typeface="Courier New"/>
                <a:ea typeface="Courier New"/>
                <a:cs typeface="Courier New"/>
                <a:sym typeface="Courier New"/>
              </a:rPr>
              <a:t>,</a:t>
            </a:r>
            <a:endParaRPr sz="900" b="1"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dirty="0">
                <a:solidFill>
                  <a:schemeClr val="dk1"/>
                </a:solidFill>
                <a:highlight>
                  <a:srgbClr val="FFFFFF"/>
                </a:highlight>
                <a:latin typeface="Courier New"/>
                <a:ea typeface="Courier New"/>
                <a:cs typeface="Courier New"/>
                <a:sym typeface="Courier New"/>
              </a:rPr>
              <a:t>     </a:t>
            </a:r>
            <a:r>
              <a:rPr lang="en-GB" sz="900" b="1" dirty="0">
                <a:solidFill>
                  <a:srgbClr val="0451A5"/>
                </a:solidFill>
                <a:highlight>
                  <a:srgbClr val="FFFFFF"/>
                </a:highlight>
                <a:latin typeface="Courier New"/>
                <a:ea typeface="Courier New"/>
                <a:cs typeface="Courier New"/>
                <a:sym typeface="Courier New"/>
              </a:rPr>
              <a:t>"name"</a:t>
            </a:r>
            <a:r>
              <a:rPr lang="en-GB" sz="900" b="1" dirty="0">
                <a:solidFill>
                  <a:schemeClr val="dk1"/>
                </a:solidFill>
                <a:highlight>
                  <a:srgbClr val="FFFFFF"/>
                </a:highlight>
                <a:latin typeface="Courier New"/>
                <a:ea typeface="Courier New"/>
                <a:cs typeface="Courier New"/>
                <a:sym typeface="Courier New"/>
              </a:rPr>
              <a:t>: </a:t>
            </a:r>
            <a:r>
              <a:rPr lang="en-GB" sz="900" b="1" dirty="0">
                <a:solidFill>
                  <a:srgbClr val="A31515"/>
                </a:solidFill>
                <a:highlight>
                  <a:srgbClr val="FFFFFF"/>
                </a:highlight>
                <a:latin typeface="Courier New"/>
                <a:ea typeface="Courier New"/>
                <a:cs typeface="Courier New"/>
                <a:sym typeface="Courier New"/>
              </a:rPr>
              <a:t>"Created RO-Crate using corpus-tools-</a:t>
            </a:r>
            <a:r>
              <a:rPr lang="en-GB" sz="900" b="1" dirty="0" err="1">
                <a:solidFill>
                  <a:srgbClr val="A31515"/>
                </a:solidFill>
                <a:highlight>
                  <a:srgbClr val="FFFFFF"/>
                </a:highlight>
                <a:latin typeface="Courier New"/>
                <a:ea typeface="Courier New"/>
                <a:cs typeface="Courier New"/>
                <a:sym typeface="Courier New"/>
              </a:rPr>
              <a:t>ro</a:t>
            </a:r>
            <a:r>
              <a:rPr lang="en-GB" sz="900" b="1" dirty="0">
                <a:solidFill>
                  <a:srgbClr val="A31515"/>
                </a:solidFill>
                <a:highlight>
                  <a:srgbClr val="FFFFFF"/>
                </a:highlight>
                <a:latin typeface="Courier New"/>
                <a:ea typeface="Courier New"/>
                <a:cs typeface="Courier New"/>
                <a:sym typeface="Courier New"/>
              </a:rPr>
              <a:t>-crate"</a:t>
            </a:r>
            <a:r>
              <a:rPr lang="en-GB" sz="900" b="1" dirty="0">
                <a:solidFill>
                  <a:schemeClr val="dk1"/>
                </a:solidFill>
                <a:highlight>
                  <a:srgbClr val="FFFFFF"/>
                </a:highlight>
                <a:latin typeface="Courier New"/>
                <a:ea typeface="Courier New"/>
                <a:cs typeface="Courier New"/>
                <a:sym typeface="Courier New"/>
              </a:rPr>
              <a:t>,</a:t>
            </a:r>
            <a:endParaRPr sz="900" b="1"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dirty="0">
                <a:solidFill>
                  <a:schemeClr val="dk1"/>
                </a:solidFill>
                <a:highlight>
                  <a:srgbClr val="FFFFFF"/>
                </a:highlight>
                <a:latin typeface="Courier New"/>
                <a:ea typeface="Courier New"/>
                <a:cs typeface="Courier New"/>
                <a:sym typeface="Courier New"/>
              </a:rPr>
              <a:t>     </a:t>
            </a:r>
            <a:r>
              <a:rPr lang="en-GB" sz="900" b="1" dirty="0">
                <a:solidFill>
                  <a:srgbClr val="0451A5"/>
                </a:solidFill>
                <a:highlight>
                  <a:srgbClr val="FFFFFF"/>
                </a:highlight>
                <a:latin typeface="Courier New"/>
                <a:ea typeface="Courier New"/>
                <a:cs typeface="Courier New"/>
                <a:sym typeface="Courier New"/>
              </a:rPr>
              <a:t>"@type"</a:t>
            </a:r>
            <a:r>
              <a:rPr lang="en-GB" sz="900" b="1" dirty="0">
                <a:solidFill>
                  <a:schemeClr val="dk1"/>
                </a:solidFill>
                <a:highlight>
                  <a:srgbClr val="FFFFFF"/>
                </a:highlight>
                <a:latin typeface="Courier New"/>
                <a:ea typeface="Courier New"/>
                <a:cs typeface="Courier New"/>
                <a:sym typeface="Courier New"/>
              </a:rPr>
              <a:t>: </a:t>
            </a:r>
            <a:r>
              <a:rPr lang="en-GB" sz="900" b="1" dirty="0">
                <a:solidFill>
                  <a:srgbClr val="A31515"/>
                </a:solidFill>
                <a:highlight>
                  <a:srgbClr val="FFFFFF"/>
                </a:highlight>
                <a:latin typeface="Courier New"/>
                <a:ea typeface="Courier New"/>
                <a:cs typeface="Courier New"/>
                <a:sym typeface="Courier New"/>
              </a:rPr>
              <a:t>"</a:t>
            </a:r>
            <a:r>
              <a:rPr lang="en-GB" sz="900" b="1" dirty="0" err="1">
                <a:solidFill>
                  <a:srgbClr val="A31515"/>
                </a:solidFill>
                <a:highlight>
                  <a:srgbClr val="FFFFFF"/>
                </a:highlight>
                <a:latin typeface="Courier New"/>
                <a:ea typeface="Courier New"/>
                <a:cs typeface="Courier New"/>
                <a:sym typeface="Courier New"/>
              </a:rPr>
              <a:t>CreateAction</a:t>
            </a:r>
            <a:r>
              <a:rPr lang="en-GB" sz="900" b="1" dirty="0">
                <a:solidFill>
                  <a:srgbClr val="A31515"/>
                </a:solidFill>
                <a:highlight>
                  <a:srgbClr val="FFFFFF"/>
                </a:highlight>
                <a:latin typeface="Courier New"/>
                <a:ea typeface="Courier New"/>
                <a:cs typeface="Courier New"/>
                <a:sym typeface="Courier New"/>
              </a:rPr>
              <a:t>"</a:t>
            </a:r>
            <a:r>
              <a:rPr lang="en-GB" sz="900" b="1" dirty="0">
                <a:solidFill>
                  <a:schemeClr val="dk1"/>
                </a:solidFill>
                <a:highlight>
                  <a:srgbClr val="FFFFFF"/>
                </a:highlight>
                <a:latin typeface="Courier New"/>
                <a:ea typeface="Courier New"/>
                <a:cs typeface="Courier New"/>
                <a:sym typeface="Courier New"/>
              </a:rPr>
              <a:t>,</a:t>
            </a:r>
            <a:endParaRPr sz="900" b="1"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dirty="0">
                <a:solidFill>
                  <a:schemeClr val="dk1"/>
                </a:solidFill>
                <a:highlight>
                  <a:srgbClr val="FFFFFF"/>
                </a:highlight>
                <a:latin typeface="Courier New"/>
                <a:ea typeface="Courier New"/>
                <a:cs typeface="Courier New"/>
                <a:sym typeface="Courier New"/>
              </a:rPr>
              <a:t>     </a:t>
            </a:r>
            <a:r>
              <a:rPr lang="en-GB" sz="900" b="1" dirty="0">
                <a:solidFill>
                  <a:srgbClr val="0451A5"/>
                </a:solidFill>
                <a:highlight>
                  <a:srgbClr val="FFFFFF"/>
                </a:highlight>
                <a:latin typeface="Courier New"/>
                <a:ea typeface="Courier New"/>
                <a:cs typeface="Courier New"/>
                <a:sym typeface="Courier New"/>
              </a:rPr>
              <a:t>"instrument"</a:t>
            </a:r>
            <a:r>
              <a:rPr lang="en-GB" sz="900" b="1" dirty="0">
                <a:solidFill>
                  <a:schemeClr val="dk1"/>
                </a:solidFill>
                <a:highlight>
                  <a:srgbClr val="FFFFFF"/>
                </a:highlight>
                <a:latin typeface="Courier New"/>
                <a:ea typeface="Courier New"/>
                <a:cs typeface="Courier New"/>
                <a:sym typeface="Courier New"/>
              </a:rPr>
              <a:t>: {</a:t>
            </a:r>
            <a:endParaRPr sz="900" b="1"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dirty="0">
                <a:solidFill>
                  <a:schemeClr val="dk1"/>
                </a:solidFill>
                <a:highlight>
                  <a:srgbClr val="FFFFFF"/>
                </a:highlight>
                <a:latin typeface="Courier New"/>
                <a:ea typeface="Courier New"/>
                <a:cs typeface="Courier New"/>
                <a:sym typeface="Courier New"/>
              </a:rPr>
              <a:t>       </a:t>
            </a:r>
            <a:r>
              <a:rPr lang="en-GB" sz="900" b="1" dirty="0">
                <a:solidFill>
                  <a:srgbClr val="0451A5"/>
                </a:solidFill>
                <a:highlight>
                  <a:srgbClr val="FFFFFF"/>
                </a:highlight>
                <a:latin typeface="Courier New"/>
                <a:ea typeface="Courier New"/>
                <a:cs typeface="Courier New"/>
                <a:sym typeface="Courier New"/>
              </a:rPr>
              <a:t>"@id"</a:t>
            </a:r>
            <a:r>
              <a:rPr lang="en-GB" sz="900" b="1" dirty="0">
                <a:solidFill>
                  <a:schemeClr val="dk1"/>
                </a:solidFill>
                <a:highlight>
                  <a:srgbClr val="FFFFFF"/>
                </a:highlight>
                <a:latin typeface="Courier New"/>
                <a:ea typeface="Courier New"/>
                <a:cs typeface="Courier New"/>
                <a:sym typeface="Courier New"/>
              </a:rPr>
              <a:t>: </a:t>
            </a:r>
            <a:r>
              <a:rPr lang="en-GB" sz="900" b="1" dirty="0">
                <a:solidFill>
                  <a:srgbClr val="A31515"/>
                </a:solidFill>
                <a:highlight>
                  <a:srgbClr val="FFFFFF"/>
                </a:highlight>
                <a:latin typeface="Courier New"/>
                <a:ea typeface="Courier New"/>
                <a:cs typeface="Courier New"/>
                <a:sym typeface="Courier New"/>
              </a:rPr>
              <a:t>"https://</a:t>
            </a:r>
            <a:r>
              <a:rPr lang="en-GB" sz="900" b="1" dirty="0" err="1">
                <a:solidFill>
                  <a:srgbClr val="A31515"/>
                </a:solidFill>
                <a:highlight>
                  <a:srgbClr val="FFFFFF"/>
                </a:highlight>
                <a:latin typeface="Courier New"/>
                <a:ea typeface="Courier New"/>
                <a:cs typeface="Courier New"/>
                <a:sym typeface="Courier New"/>
              </a:rPr>
              <a:t>github.com</a:t>
            </a:r>
            <a:r>
              <a:rPr lang="en-GB" sz="900" b="1" dirty="0">
                <a:solidFill>
                  <a:srgbClr val="A31515"/>
                </a:solidFill>
                <a:highlight>
                  <a:srgbClr val="FFFFFF"/>
                </a:highlight>
                <a:latin typeface="Courier New"/>
                <a:ea typeface="Courier New"/>
                <a:cs typeface="Courier New"/>
                <a:sym typeface="Courier New"/>
              </a:rPr>
              <a:t>/Language-Research-Technology/corpus-tools-</a:t>
            </a:r>
            <a:r>
              <a:rPr lang="en-GB" sz="900" b="1" dirty="0" err="1">
                <a:solidFill>
                  <a:srgbClr val="A31515"/>
                </a:solidFill>
                <a:highlight>
                  <a:srgbClr val="FFFFFF"/>
                </a:highlight>
                <a:latin typeface="Courier New"/>
                <a:ea typeface="Courier New"/>
                <a:cs typeface="Courier New"/>
                <a:sym typeface="Courier New"/>
              </a:rPr>
              <a:t>ro</a:t>
            </a:r>
            <a:r>
              <a:rPr lang="en-GB" sz="900" b="1" dirty="0">
                <a:solidFill>
                  <a:srgbClr val="A31515"/>
                </a:solidFill>
                <a:highlight>
                  <a:srgbClr val="FFFFFF"/>
                </a:highlight>
                <a:latin typeface="Courier New"/>
                <a:ea typeface="Courier New"/>
                <a:cs typeface="Courier New"/>
                <a:sym typeface="Courier New"/>
              </a:rPr>
              <a:t>-crate"</a:t>
            </a:r>
            <a:endParaRPr sz="900" b="1" dirty="0">
              <a:solidFill>
                <a:srgbClr val="A31515"/>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dirty="0">
                <a:solidFill>
                  <a:schemeClr val="dk1"/>
                </a:solidFill>
                <a:highlight>
                  <a:srgbClr val="FFFFFF"/>
                </a:highlight>
                <a:latin typeface="Courier New"/>
                <a:ea typeface="Courier New"/>
                <a:cs typeface="Courier New"/>
                <a:sym typeface="Courier New"/>
              </a:rPr>
              <a:t>     },</a:t>
            </a:r>
            <a:endParaRPr sz="900" b="1"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dirty="0">
                <a:solidFill>
                  <a:schemeClr val="dk1"/>
                </a:solidFill>
                <a:highlight>
                  <a:srgbClr val="FFFFFF"/>
                </a:highlight>
                <a:latin typeface="Courier New"/>
                <a:ea typeface="Courier New"/>
                <a:cs typeface="Courier New"/>
                <a:sym typeface="Courier New"/>
              </a:rPr>
              <a:t>     </a:t>
            </a:r>
            <a:r>
              <a:rPr lang="en-GB" sz="900" b="1" dirty="0">
                <a:solidFill>
                  <a:srgbClr val="0451A5"/>
                </a:solidFill>
                <a:highlight>
                  <a:srgbClr val="FFFFFF"/>
                </a:highlight>
                <a:latin typeface="Courier New"/>
                <a:ea typeface="Courier New"/>
                <a:cs typeface="Courier New"/>
                <a:sym typeface="Courier New"/>
              </a:rPr>
              <a:t>"result"</a:t>
            </a:r>
            <a:r>
              <a:rPr lang="en-GB" sz="900" b="1" dirty="0">
                <a:solidFill>
                  <a:schemeClr val="dk1"/>
                </a:solidFill>
                <a:highlight>
                  <a:srgbClr val="FFFFFF"/>
                </a:highlight>
                <a:latin typeface="Courier New"/>
                <a:ea typeface="Courier New"/>
                <a:cs typeface="Courier New"/>
                <a:sym typeface="Courier New"/>
              </a:rPr>
              <a:t>: {</a:t>
            </a:r>
            <a:endParaRPr sz="900" b="1"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dirty="0">
                <a:solidFill>
                  <a:schemeClr val="dk1"/>
                </a:solidFill>
                <a:highlight>
                  <a:srgbClr val="FFFFFF"/>
                </a:highlight>
                <a:latin typeface="Courier New"/>
                <a:ea typeface="Courier New"/>
                <a:cs typeface="Courier New"/>
                <a:sym typeface="Courier New"/>
              </a:rPr>
              <a:t>       </a:t>
            </a:r>
            <a:r>
              <a:rPr lang="en-GB" sz="900" b="1" dirty="0">
                <a:solidFill>
                  <a:srgbClr val="0451A5"/>
                </a:solidFill>
                <a:highlight>
                  <a:srgbClr val="FFFFFF"/>
                </a:highlight>
                <a:latin typeface="Courier New"/>
                <a:ea typeface="Courier New"/>
                <a:cs typeface="Courier New"/>
                <a:sym typeface="Courier New"/>
              </a:rPr>
              <a:t>"@id"</a:t>
            </a:r>
            <a:r>
              <a:rPr lang="en-GB" sz="900" b="1" dirty="0">
                <a:solidFill>
                  <a:schemeClr val="dk1"/>
                </a:solidFill>
                <a:highlight>
                  <a:srgbClr val="FFFFFF"/>
                </a:highlight>
                <a:latin typeface="Courier New"/>
                <a:ea typeface="Courier New"/>
                <a:cs typeface="Courier New"/>
                <a:sym typeface="Courier New"/>
              </a:rPr>
              <a:t>: </a:t>
            </a:r>
            <a:r>
              <a:rPr lang="en-GB" sz="900" b="1" dirty="0">
                <a:solidFill>
                  <a:srgbClr val="A31515"/>
                </a:solidFill>
                <a:highlight>
                  <a:srgbClr val="FFFFFF"/>
                </a:highlight>
                <a:latin typeface="Courier New"/>
                <a:ea typeface="Courier New"/>
                <a:cs typeface="Courier New"/>
                <a:sym typeface="Courier New"/>
              </a:rPr>
              <a:t>"</a:t>
            </a:r>
            <a:r>
              <a:rPr lang="en-GB" sz="900" b="1" dirty="0" err="1">
                <a:solidFill>
                  <a:srgbClr val="A31515"/>
                </a:solidFill>
                <a:highlight>
                  <a:srgbClr val="FFFFFF"/>
                </a:highlight>
                <a:latin typeface="Courier New"/>
                <a:ea typeface="Courier New"/>
                <a:cs typeface="Courier New"/>
                <a:sym typeface="Courier New"/>
              </a:rPr>
              <a:t>ro</a:t>
            </a:r>
            <a:r>
              <a:rPr lang="en-GB" sz="900" b="1" dirty="0">
                <a:solidFill>
                  <a:srgbClr val="A31515"/>
                </a:solidFill>
                <a:highlight>
                  <a:srgbClr val="FFFFFF"/>
                </a:highlight>
                <a:latin typeface="Courier New"/>
                <a:ea typeface="Courier New"/>
                <a:cs typeface="Courier New"/>
                <a:sym typeface="Courier New"/>
              </a:rPr>
              <a:t>-crate-</a:t>
            </a:r>
            <a:r>
              <a:rPr lang="en-GB" sz="900" b="1" dirty="0" err="1">
                <a:solidFill>
                  <a:srgbClr val="A31515"/>
                </a:solidFill>
                <a:highlight>
                  <a:srgbClr val="FFFFFF"/>
                </a:highlight>
                <a:latin typeface="Courier New"/>
                <a:ea typeface="Courier New"/>
                <a:cs typeface="Courier New"/>
                <a:sym typeface="Courier New"/>
              </a:rPr>
              <a:t>metadata.json</a:t>
            </a:r>
            <a:r>
              <a:rPr lang="en-GB" sz="900" b="1" dirty="0">
                <a:solidFill>
                  <a:srgbClr val="A31515"/>
                </a:solidFill>
                <a:highlight>
                  <a:srgbClr val="FFFFFF"/>
                </a:highlight>
                <a:latin typeface="Courier New"/>
                <a:ea typeface="Courier New"/>
                <a:cs typeface="Courier New"/>
                <a:sym typeface="Courier New"/>
              </a:rPr>
              <a:t>"</a:t>
            </a:r>
            <a:endParaRPr sz="900" b="1" dirty="0">
              <a:solidFill>
                <a:srgbClr val="A31515"/>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dirty="0">
                <a:solidFill>
                  <a:schemeClr val="dk1"/>
                </a:solidFill>
                <a:highlight>
                  <a:srgbClr val="FFFFFF"/>
                </a:highlight>
                <a:latin typeface="Courier New"/>
                <a:ea typeface="Courier New"/>
                <a:cs typeface="Courier New"/>
                <a:sym typeface="Courier New"/>
              </a:rPr>
              <a:t>     }</a:t>
            </a:r>
            <a:endParaRPr sz="900" b="1"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GB" sz="900" b="1" dirty="0">
                <a:solidFill>
                  <a:schemeClr val="dk1"/>
                </a:solidFill>
                <a:highlight>
                  <a:srgbClr val="FFFFFF"/>
                </a:highlight>
                <a:latin typeface="Courier New"/>
                <a:ea typeface="Courier New"/>
                <a:cs typeface="Courier New"/>
                <a:sym typeface="Courier New"/>
              </a:rPr>
              <a:t>   }</a:t>
            </a:r>
            <a:endParaRPr sz="900" b="1" dirty="0">
              <a:solidFill>
                <a:schemeClr val="dk1"/>
              </a:solidFill>
              <a:highlight>
                <a:srgbClr val="FFFFFF"/>
              </a:highlight>
              <a:latin typeface="Courier New"/>
              <a:ea typeface="Courier New"/>
              <a:cs typeface="Courier New"/>
              <a:sym typeface="Courier New"/>
            </a:endParaRPr>
          </a:p>
        </p:txBody>
      </p:sp>
      <p:sp>
        <p:nvSpPr>
          <p:cNvPr id="246" name="Google Shape;246;p39"/>
          <p:cNvSpPr/>
          <p:nvPr/>
        </p:nvSpPr>
        <p:spPr>
          <a:xfrm>
            <a:off x="2523450" y="0"/>
            <a:ext cx="4262100" cy="1740900"/>
          </a:xfrm>
          <a:prstGeom prst="wedgeRectCallout">
            <a:avLst>
              <a:gd name="adj1" fmla="val -58418"/>
              <a:gd name="adj2" fmla="val 103702"/>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3100" b="1">
                <a:solidFill>
                  <a:srgbClr val="FF0000"/>
                </a:solidFill>
                <a:latin typeface="Caveat"/>
                <a:ea typeface="Caveat"/>
                <a:cs typeface="Caveat"/>
                <a:sym typeface="Caveat"/>
              </a:rPr>
              <a:t>The act of creation of this metadata is documented</a:t>
            </a:r>
            <a:endParaRPr sz="3100" b="1">
              <a:solidFill>
                <a:srgbClr val="FF0000"/>
              </a:solidFill>
              <a:latin typeface="Caveat"/>
              <a:ea typeface="Caveat"/>
              <a:cs typeface="Caveat"/>
              <a:sym typeface="Cave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52" name="Google Shape;252;p40"/>
          <p:cNvPicPr preferRelativeResize="0"/>
          <p:nvPr/>
        </p:nvPicPr>
        <p:blipFill>
          <a:blip r:embed="rId3">
            <a:alphaModFix/>
          </a:blip>
          <a:stretch>
            <a:fillRect/>
          </a:stretch>
        </p:blipFill>
        <p:spPr>
          <a:xfrm>
            <a:off x="2151489" y="0"/>
            <a:ext cx="4275372"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body" idx="1"/>
          </p:nvPr>
        </p:nvSpPr>
        <p:spPr>
          <a:xfrm>
            <a:off x="7026075" y="344875"/>
            <a:ext cx="2056800" cy="4572000"/>
          </a:xfrm>
          <a:prstGeom prst="rect">
            <a:avLst/>
          </a:prstGeom>
          <a:noFill/>
          <a:ln>
            <a:noFill/>
          </a:ln>
        </p:spPr>
        <p:txBody>
          <a:bodyPr spcFirstLastPara="1" wrap="square" lIns="68575" tIns="34275" rIns="68575" bIns="34275" anchor="t" anchorCtr="0">
            <a:normAutofit/>
          </a:bodyPr>
          <a:lstStyle/>
          <a:p>
            <a:pPr marL="177800" lvl="0" indent="0" algn="l" rtl="0">
              <a:lnSpc>
                <a:spcPct val="90000"/>
              </a:lnSpc>
              <a:spcBef>
                <a:spcPts val="800"/>
              </a:spcBef>
              <a:spcAft>
                <a:spcPts val="1200"/>
              </a:spcAft>
              <a:buNone/>
            </a:pPr>
            <a:endParaRPr sz="3800"/>
          </a:p>
        </p:txBody>
      </p:sp>
      <p:sp>
        <p:nvSpPr>
          <p:cNvPr id="74" name="Google Shape;74;p16"/>
          <p:cNvSpPr txBox="1"/>
          <p:nvPr/>
        </p:nvSpPr>
        <p:spPr>
          <a:xfrm>
            <a:off x="1826779" y="4575005"/>
            <a:ext cx="26310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b="0" i="0" u="none" strike="noStrike" cap="none">
                <a:solidFill>
                  <a:schemeClr val="dk1"/>
                </a:solidFill>
                <a:latin typeface="Calibri"/>
                <a:ea typeface="Calibri"/>
                <a:cs typeface="Calibri"/>
                <a:sym typeface="Calibri"/>
              </a:rPr>
              <a:t>With thanks for their contribution:</a:t>
            </a:r>
            <a:endParaRPr sz="1100"/>
          </a:p>
        </p:txBody>
      </p:sp>
      <p:sp>
        <p:nvSpPr>
          <p:cNvPr id="75" name="Google Shape;75;p16"/>
          <p:cNvSpPr txBox="1"/>
          <p:nvPr/>
        </p:nvSpPr>
        <p:spPr>
          <a:xfrm>
            <a:off x="179802" y="2097622"/>
            <a:ext cx="15432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a:solidFill>
                  <a:schemeClr val="dk1"/>
                </a:solidFill>
                <a:latin typeface="Calibri"/>
                <a:ea typeface="Calibri"/>
                <a:cs typeface="Calibri"/>
                <a:sym typeface="Calibri"/>
              </a:rPr>
              <a:t>Partner Institutions:</a:t>
            </a:r>
            <a:endParaRPr sz="1100"/>
          </a:p>
        </p:txBody>
      </p:sp>
      <p:pic>
        <p:nvPicPr>
          <p:cNvPr id="76" name="Google Shape;76;p16" descr="A picture containing shape&#10;&#10;Description automatically generated"/>
          <p:cNvPicPr preferRelativeResize="0"/>
          <p:nvPr/>
        </p:nvPicPr>
        <p:blipFill rotWithShape="1">
          <a:blip r:embed="rId3">
            <a:alphaModFix/>
          </a:blip>
          <a:srcRect/>
          <a:stretch/>
        </p:blipFill>
        <p:spPr>
          <a:xfrm>
            <a:off x="4448250" y="4511696"/>
            <a:ext cx="984504" cy="405162"/>
          </a:xfrm>
          <a:prstGeom prst="rect">
            <a:avLst/>
          </a:prstGeom>
          <a:noFill/>
          <a:ln>
            <a:noFill/>
          </a:ln>
        </p:spPr>
      </p:pic>
      <p:pic>
        <p:nvPicPr>
          <p:cNvPr id="77" name="Google Shape;77;p16" descr="A picture containing text, sign&#10;&#10;Description automatically generated"/>
          <p:cNvPicPr preferRelativeResize="0"/>
          <p:nvPr/>
        </p:nvPicPr>
        <p:blipFill rotWithShape="1">
          <a:blip r:embed="rId4">
            <a:alphaModFix/>
          </a:blip>
          <a:srcRect/>
          <a:stretch/>
        </p:blipFill>
        <p:spPr>
          <a:xfrm>
            <a:off x="357067" y="344885"/>
            <a:ext cx="4100716" cy="1641249"/>
          </a:xfrm>
          <a:prstGeom prst="rect">
            <a:avLst/>
          </a:prstGeom>
          <a:noFill/>
          <a:ln>
            <a:noFill/>
          </a:ln>
        </p:spPr>
      </p:pic>
      <p:pic>
        <p:nvPicPr>
          <p:cNvPr id="78" name="Google Shape;78;p16" descr="Shape&#10;&#10;Description automatically generated with medium confidence"/>
          <p:cNvPicPr preferRelativeResize="0"/>
          <p:nvPr/>
        </p:nvPicPr>
        <p:blipFill rotWithShape="1">
          <a:blip r:embed="rId5">
            <a:alphaModFix/>
          </a:blip>
          <a:srcRect/>
          <a:stretch/>
        </p:blipFill>
        <p:spPr>
          <a:xfrm>
            <a:off x="283290" y="2588021"/>
            <a:ext cx="1867782" cy="683333"/>
          </a:xfrm>
          <a:prstGeom prst="rect">
            <a:avLst/>
          </a:prstGeom>
          <a:noFill/>
          <a:ln>
            <a:noFill/>
          </a:ln>
        </p:spPr>
      </p:pic>
      <p:pic>
        <p:nvPicPr>
          <p:cNvPr id="79" name="Google Shape;79;p16" descr="Logo&#10;&#10;Description automatically generated with medium confidence"/>
          <p:cNvPicPr preferRelativeResize="0"/>
          <p:nvPr/>
        </p:nvPicPr>
        <p:blipFill rotWithShape="1">
          <a:blip r:embed="rId6">
            <a:alphaModFix/>
          </a:blip>
          <a:srcRect/>
          <a:stretch/>
        </p:blipFill>
        <p:spPr>
          <a:xfrm>
            <a:off x="2826987" y="2617493"/>
            <a:ext cx="1247357" cy="1247357"/>
          </a:xfrm>
          <a:prstGeom prst="rect">
            <a:avLst/>
          </a:prstGeom>
          <a:noFill/>
          <a:ln>
            <a:noFill/>
          </a:ln>
        </p:spPr>
      </p:pic>
      <p:pic>
        <p:nvPicPr>
          <p:cNvPr id="80" name="Google Shape;80;p16" descr="Text&#10;&#10;Description automatically generated"/>
          <p:cNvPicPr preferRelativeResize="0"/>
          <p:nvPr/>
        </p:nvPicPr>
        <p:blipFill rotWithShape="1">
          <a:blip r:embed="rId7">
            <a:alphaModFix/>
          </a:blip>
          <a:srcRect/>
          <a:stretch/>
        </p:blipFill>
        <p:spPr>
          <a:xfrm>
            <a:off x="121413" y="3465643"/>
            <a:ext cx="2500389" cy="860134"/>
          </a:xfrm>
          <a:prstGeom prst="rect">
            <a:avLst/>
          </a:prstGeom>
          <a:noFill/>
          <a:ln>
            <a:noFill/>
          </a:ln>
        </p:spPr>
      </p:pic>
      <p:pic>
        <p:nvPicPr>
          <p:cNvPr id="81" name="Google Shape;81;p16" descr="Graphical user interface, logo, company name&#10;&#10;Description automatically generated"/>
          <p:cNvPicPr preferRelativeResize="0"/>
          <p:nvPr/>
        </p:nvPicPr>
        <p:blipFill rotWithShape="1">
          <a:blip r:embed="rId8">
            <a:alphaModFix/>
          </a:blip>
          <a:srcRect/>
          <a:stretch/>
        </p:blipFill>
        <p:spPr>
          <a:xfrm>
            <a:off x="4330902" y="1749863"/>
            <a:ext cx="2438609" cy="2438609"/>
          </a:xfrm>
          <a:prstGeom prst="rect">
            <a:avLst/>
          </a:prstGeom>
          <a:noFill/>
          <a:ln>
            <a:noFill/>
          </a:ln>
        </p:spPr>
      </p:pic>
      <p:pic>
        <p:nvPicPr>
          <p:cNvPr id="82" name="Google Shape;82;p16" descr="Text&#10;&#10;Description automatically generated"/>
          <p:cNvPicPr preferRelativeResize="0"/>
          <p:nvPr/>
        </p:nvPicPr>
        <p:blipFill rotWithShape="1">
          <a:blip r:embed="rId9">
            <a:alphaModFix/>
          </a:blip>
          <a:srcRect/>
          <a:stretch/>
        </p:blipFill>
        <p:spPr>
          <a:xfrm>
            <a:off x="4330902" y="3527168"/>
            <a:ext cx="2310791" cy="798609"/>
          </a:xfrm>
          <a:prstGeom prst="rect">
            <a:avLst/>
          </a:prstGeom>
          <a:noFill/>
          <a:ln>
            <a:noFill/>
          </a:ln>
        </p:spPr>
      </p:pic>
      <p:pic>
        <p:nvPicPr>
          <p:cNvPr id="83" name="Google Shape;83;p16"/>
          <p:cNvPicPr preferRelativeResize="0"/>
          <p:nvPr/>
        </p:nvPicPr>
        <p:blipFill>
          <a:blip r:embed="rId10">
            <a:alphaModFix/>
          </a:blip>
          <a:stretch>
            <a:fillRect/>
          </a:stretch>
        </p:blipFill>
        <p:spPr>
          <a:xfrm>
            <a:off x="7102251" y="3021012"/>
            <a:ext cx="2061025" cy="2061025"/>
          </a:xfrm>
          <a:prstGeom prst="rect">
            <a:avLst/>
          </a:prstGeom>
          <a:noFill/>
          <a:ln>
            <a:noFill/>
          </a:ln>
        </p:spPr>
      </p:pic>
      <p:pic>
        <p:nvPicPr>
          <p:cNvPr id="84" name="Google Shape;84;p16"/>
          <p:cNvPicPr preferRelativeResize="0"/>
          <p:nvPr/>
        </p:nvPicPr>
        <p:blipFill>
          <a:blip r:embed="rId11">
            <a:alphaModFix/>
          </a:blip>
          <a:stretch>
            <a:fillRect/>
          </a:stretch>
        </p:blipFill>
        <p:spPr>
          <a:xfrm>
            <a:off x="5129236" y="0"/>
            <a:ext cx="4034039" cy="1551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3" name="Picture 2">
            <a:extLst>
              <a:ext uri="{FF2B5EF4-FFF2-40B4-BE49-F238E27FC236}">
                <a16:creationId xmlns:a16="http://schemas.microsoft.com/office/drawing/2014/main" id="{E0F586E9-5208-0734-F472-2CB4DAC82EF4}"/>
              </a:ext>
            </a:extLst>
          </p:cNvPr>
          <p:cNvPicPr>
            <a:picLocks noChangeAspect="1"/>
          </p:cNvPicPr>
          <p:nvPr/>
        </p:nvPicPr>
        <p:blipFill>
          <a:blip r:embed="rId3"/>
          <a:stretch>
            <a:fillRect/>
          </a:stretch>
        </p:blipFill>
        <p:spPr>
          <a:xfrm>
            <a:off x="331744" y="59847"/>
            <a:ext cx="8480511" cy="508365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62" name="Google Shape;262;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3" name="Google Shape;263;p42"/>
          <p:cNvPicPr preferRelativeResize="0"/>
          <p:nvPr/>
        </p:nvPicPr>
        <p:blipFill>
          <a:blip r:embed="rId3">
            <a:alphaModFix/>
          </a:blip>
          <a:stretch>
            <a:fillRect/>
          </a:stretch>
        </p:blipFill>
        <p:spPr>
          <a:xfrm>
            <a:off x="781233" y="0"/>
            <a:ext cx="8568332" cy="51434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69" name="Google Shape;269;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70" name="Google Shape;270;p43"/>
          <p:cNvPicPr preferRelativeResize="0"/>
          <p:nvPr/>
        </p:nvPicPr>
        <p:blipFill>
          <a:blip r:embed="rId3">
            <a:alphaModFix/>
          </a:blip>
          <a:stretch>
            <a:fillRect/>
          </a:stretch>
        </p:blipFill>
        <p:spPr>
          <a:xfrm>
            <a:off x="571998" y="0"/>
            <a:ext cx="8000005" cy="5143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76" name="Google Shape;276;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SCREENSHOT OF NOTEBOOK</a:t>
            </a:r>
            <a:endParaRPr/>
          </a:p>
          <a:p>
            <a:pPr marL="0" lvl="0" indent="0" algn="l" rtl="0">
              <a:spcBef>
                <a:spcPts val="1200"/>
              </a:spcBef>
              <a:spcAft>
                <a:spcPts val="1200"/>
              </a:spcAft>
              <a:buNone/>
            </a:pPr>
            <a:endParaRPr/>
          </a:p>
        </p:txBody>
      </p:sp>
      <p:pic>
        <p:nvPicPr>
          <p:cNvPr id="277" name="Google Shape;277;p44"/>
          <p:cNvPicPr preferRelativeResize="0"/>
          <p:nvPr/>
        </p:nvPicPr>
        <p:blipFill>
          <a:blip r:embed="rId3">
            <a:alphaModFix/>
          </a:blip>
          <a:stretch>
            <a:fillRect/>
          </a:stretch>
        </p:blipFill>
        <p:spPr>
          <a:xfrm>
            <a:off x="355903" y="0"/>
            <a:ext cx="8432195"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83" name="Google Shape;283;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84" name="Google Shape;284;p45"/>
          <p:cNvPicPr preferRelativeResize="0"/>
          <p:nvPr/>
        </p:nvPicPr>
        <p:blipFill>
          <a:blip r:embed="rId3">
            <a:alphaModFix/>
          </a:blip>
          <a:stretch>
            <a:fillRect/>
          </a:stretch>
        </p:blipFill>
        <p:spPr>
          <a:xfrm>
            <a:off x="361813" y="0"/>
            <a:ext cx="8420372" cy="51434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90" name="Google Shape;290;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91" name="Google Shape;291;p46"/>
          <p:cNvPicPr preferRelativeResize="0"/>
          <p:nvPr/>
        </p:nvPicPr>
        <p:blipFill>
          <a:blip r:embed="rId3">
            <a:alphaModFix/>
          </a:blip>
          <a:stretch>
            <a:fillRect/>
          </a:stretch>
        </p:blipFill>
        <p:spPr>
          <a:xfrm>
            <a:off x="222748" y="0"/>
            <a:ext cx="8698506" cy="51435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97" name="Google Shape;297;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98" name="Google Shape;298;p47"/>
          <p:cNvPicPr preferRelativeResize="0"/>
          <p:nvPr/>
        </p:nvPicPr>
        <p:blipFill>
          <a:blip r:embed="rId3">
            <a:alphaModFix/>
          </a:blip>
          <a:stretch>
            <a:fillRect/>
          </a:stretch>
        </p:blipFill>
        <p:spPr>
          <a:xfrm>
            <a:off x="728055" y="0"/>
            <a:ext cx="7687890"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04" name="Google Shape;304;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05" name="Google Shape;305;p48"/>
          <p:cNvPicPr preferRelativeResize="0"/>
          <p:nvPr/>
        </p:nvPicPr>
        <p:blipFill>
          <a:blip r:embed="rId3">
            <a:alphaModFix/>
          </a:blip>
          <a:stretch>
            <a:fillRect/>
          </a:stretch>
        </p:blipFill>
        <p:spPr>
          <a:xfrm>
            <a:off x="307268" y="0"/>
            <a:ext cx="8529464" cy="5143500"/>
          </a:xfrm>
          <a:prstGeom prst="rect">
            <a:avLst/>
          </a:prstGeom>
          <a:noFill/>
          <a:ln>
            <a:noFill/>
          </a:ln>
        </p:spPr>
      </p:pic>
      <p:sp>
        <p:nvSpPr>
          <p:cNvPr id="306" name="Google Shape;306;p48"/>
          <p:cNvSpPr/>
          <p:nvPr/>
        </p:nvSpPr>
        <p:spPr>
          <a:xfrm>
            <a:off x="4326625" y="2447450"/>
            <a:ext cx="4325400" cy="1476600"/>
          </a:xfrm>
          <a:prstGeom prst="wedgeRectCallout">
            <a:avLst>
              <a:gd name="adj1" fmla="val -123392"/>
              <a:gd name="adj2" fmla="val -45244"/>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3100" b="1" dirty="0">
                <a:solidFill>
                  <a:srgbClr val="FF0000"/>
                </a:solidFill>
                <a:latin typeface="Caveat"/>
                <a:ea typeface="Caveat"/>
                <a:cs typeface="Caveat"/>
                <a:sym typeface="Caveat"/>
              </a:rPr>
              <a:t>Want to join us? Your project here?  Get in touch…</a:t>
            </a:r>
            <a:endParaRPr sz="3100" b="1" dirty="0">
              <a:solidFill>
                <a:srgbClr val="FF0000"/>
              </a:solidFill>
              <a:latin typeface="Caveat"/>
              <a:ea typeface="Caveat"/>
              <a:cs typeface="Caveat"/>
              <a:sym typeface="Cave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3001625" y="385721"/>
            <a:ext cx="5615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Pacific and Regional Archive for Digital Sources in Endangered Cultures (PARADISEC)</a:t>
            </a:r>
            <a:endParaRPr/>
          </a:p>
        </p:txBody>
      </p:sp>
      <p:sp>
        <p:nvSpPr>
          <p:cNvPr id="90" name="Google Shape;90;p17"/>
          <p:cNvSpPr txBox="1">
            <a:spLocks noGrp="1"/>
          </p:cNvSpPr>
          <p:nvPr>
            <p:ph type="body" idx="1"/>
          </p:nvPr>
        </p:nvSpPr>
        <p:spPr>
          <a:xfrm>
            <a:off x="363550" y="1786125"/>
            <a:ext cx="8485800" cy="2641800"/>
          </a:xfrm>
          <a:prstGeom prst="rect">
            <a:avLst/>
          </a:prstGeom>
        </p:spPr>
        <p:txBody>
          <a:bodyPr spcFirstLastPara="1" wrap="square" lIns="91425" tIns="91425" rIns="91425" bIns="91425" anchor="t" anchorCtr="0">
            <a:normAutofit/>
          </a:bodyPr>
          <a:lstStyle/>
          <a:p>
            <a:pPr marL="457200" lvl="0" indent="-336550" algn="l" rtl="0">
              <a:lnSpc>
                <a:spcPct val="100000"/>
              </a:lnSpc>
              <a:spcBef>
                <a:spcPts val="1000"/>
              </a:spcBef>
              <a:spcAft>
                <a:spcPts val="0"/>
              </a:spcAft>
              <a:buClr>
                <a:schemeClr val="dk1"/>
              </a:buClr>
              <a:buSzPts val="1700"/>
              <a:buFont typeface="Corbel"/>
              <a:buChar char="●"/>
            </a:pPr>
            <a:r>
              <a:rPr lang="en-GB" sz="1700">
                <a:solidFill>
                  <a:schemeClr val="dk1"/>
                </a:solidFill>
                <a:latin typeface="Corbel"/>
                <a:ea typeface="Corbel"/>
                <a:cs typeface="Corbel"/>
                <a:sym typeface="Corbel"/>
              </a:rPr>
              <a:t>Established 2003</a:t>
            </a:r>
            <a:endParaRPr sz="1700">
              <a:solidFill>
                <a:schemeClr val="dk1"/>
              </a:solidFill>
              <a:latin typeface="Corbel"/>
              <a:ea typeface="Corbel"/>
              <a:cs typeface="Corbel"/>
              <a:sym typeface="Corbel"/>
            </a:endParaRPr>
          </a:p>
          <a:p>
            <a:pPr marL="457200" lvl="0" indent="-336550" algn="l" rtl="0">
              <a:lnSpc>
                <a:spcPct val="100000"/>
              </a:lnSpc>
              <a:spcBef>
                <a:spcPts val="0"/>
              </a:spcBef>
              <a:spcAft>
                <a:spcPts val="0"/>
              </a:spcAft>
              <a:buClr>
                <a:schemeClr val="dk1"/>
              </a:buClr>
              <a:buSzPts val="1700"/>
              <a:buFont typeface="Corbel"/>
              <a:buChar char="●"/>
            </a:pPr>
            <a:r>
              <a:rPr lang="en-GB" sz="1700">
                <a:solidFill>
                  <a:schemeClr val="dk1"/>
                </a:solidFill>
                <a:latin typeface="Corbel"/>
                <a:ea typeface="Corbel"/>
                <a:cs typeface="Corbel"/>
                <a:sym typeface="Corbel"/>
              </a:rPr>
              <a:t>Researchers concerned to digitise, preserve, and make accessible recordings in the many languages of the region around Australia</a:t>
            </a:r>
            <a:endParaRPr sz="1700">
              <a:solidFill>
                <a:schemeClr val="dk1"/>
              </a:solidFill>
              <a:latin typeface="Corbel"/>
              <a:ea typeface="Corbel"/>
              <a:cs typeface="Corbel"/>
              <a:sym typeface="Corbel"/>
            </a:endParaRPr>
          </a:p>
          <a:p>
            <a:pPr marL="457200" lvl="0" indent="-336550" algn="l" rtl="0">
              <a:lnSpc>
                <a:spcPct val="100000"/>
              </a:lnSpc>
              <a:spcBef>
                <a:spcPts val="0"/>
              </a:spcBef>
              <a:spcAft>
                <a:spcPts val="0"/>
              </a:spcAft>
              <a:buClr>
                <a:schemeClr val="dk1"/>
              </a:buClr>
              <a:buSzPts val="1700"/>
              <a:buFont typeface="Corbel"/>
              <a:buChar char="●"/>
            </a:pPr>
            <a:r>
              <a:rPr lang="en-GB" sz="1700">
                <a:solidFill>
                  <a:schemeClr val="dk1"/>
                </a:solidFill>
                <a:latin typeface="Corbel"/>
                <a:ea typeface="Corbel"/>
                <a:cs typeface="Corbel"/>
                <a:sym typeface="Corbel"/>
              </a:rPr>
              <a:t>No other agency taking responsibility for these recordings so they were at risk of loss</a:t>
            </a:r>
            <a:endParaRPr sz="1700">
              <a:solidFill>
                <a:schemeClr val="dk1"/>
              </a:solidFill>
              <a:latin typeface="Corbel"/>
              <a:ea typeface="Corbel"/>
              <a:cs typeface="Corbel"/>
              <a:sym typeface="Corbel"/>
            </a:endParaRPr>
          </a:p>
          <a:p>
            <a:pPr marL="457200" lvl="0" indent="-336550" algn="l" rtl="0">
              <a:lnSpc>
                <a:spcPct val="100000"/>
              </a:lnSpc>
              <a:spcBef>
                <a:spcPts val="0"/>
              </a:spcBef>
              <a:spcAft>
                <a:spcPts val="0"/>
              </a:spcAft>
              <a:buClr>
                <a:schemeClr val="dk1"/>
              </a:buClr>
              <a:buSzPts val="1700"/>
              <a:buFont typeface="Corbel"/>
              <a:buChar char="●"/>
            </a:pPr>
            <a:r>
              <a:rPr lang="en-GB" sz="1700">
                <a:solidFill>
                  <a:schemeClr val="dk1"/>
                </a:solidFill>
                <a:latin typeface="Corbel"/>
                <a:ea typeface="Corbel"/>
                <a:cs typeface="Corbel"/>
                <a:sym typeface="Corbel"/>
              </a:rPr>
              <a:t>Catalog exposes the existence of these recordings, 38,000 items in 690 collections</a:t>
            </a:r>
            <a:endParaRPr sz="1700">
              <a:solidFill>
                <a:schemeClr val="dk1"/>
              </a:solidFill>
              <a:latin typeface="Corbel"/>
              <a:ea typeface="Corbel"/>
              <a:cs typeface="Corbel"/>
              <a:sym typeface="Corbel"/>
            </a:endParaRPr>
          </a:p>
          <a:p>
            <a:pPr marL="457200" lvl="0" indent="-336550" algn="l" rtl="0">
              <a:lnSpc>
                <a:spcPct val="100000"/>
              </a:lnSpc>
              <a:spcBef>
                <a:spcPts val="0"/>
              </a:spcBef>
              <a:spcAft>
                <a:spcPts val="0"/>
              </a:spcAft>
              <a:buClr>
                <a:schemeClr val="dk1"/>
              </a:buClr>
              <a:buSzPts val="1700"/>
              <a:buFont typeface="Corbel"/>
              <a:buChar char="●"/>
            </a:pPr>
            <a:r>
              <a:rPr lang="en-GB" sz="1700">
                <a:solidFill>
                  <a:schemeClr val="dk1"/>
                </a:solidFill>
                <a:latin typeface="Corbel"/>
                <a:ea typeface="Corbel"/>
                <a:cs typeface="Corbel"/>
                <a:sym typeface="Corbel"/>
              </a:rPr>
              <a:t>Currently represent 1,350 languages, in 205 terabytes, with over 16,000 hours of audio recordings, 3,000 hours of video</a:t>
            </a:r>
            <a:endParaRPr sz="1500"/>
          </a:p>
        </p:txBody>
      </p:sp>
      <p:pic>
        <p:nvPicPr>
          <p:cNvPr id="91" name="Google Shape;91;p17"/>
          <p:cNvPicPr preferRelativeResize="0"/>
          <p:nvPr/>
        </p:nvPicPr>
        <p:blipFill>
          <a:blip r:embed="rId3">
            <a:alphaModFix/>
          </a:blip>
          <a:stretch>
            <a:fillRect/>
          </a:stretch>
        </p:blipFill>
        <p:spPr>
          <a:xfrm>
            <a:off x="452100" y="84575"/>
            <a:ext cx="2218837" cy="1479225"/>
          </a:xfrm>
          <a:prstGeom prst="rect">
            <a:avLst/>
          </a:prstGeom>
          <a:noFill/>
          <a:ln>
            <a:noFill/>
          </a:ln>
        </p:spPr>
      </p:pic>
      <p:pic>
        <p:nvPicPr>
          <p:cNvPr id="92" name="Google Shape;92;p17"/>
          <p:cNvPicPr preferRelativeResize="0"/>
          <p:nvPr/>
        </p:nvPicPr>
        <p:blipFill>
          <a:blip r:embed="rId4">
            <a:alphaModFix/>
          </a:blip>
          <a:stretch>
            <a:fillRect/>
          </a:stretch>
        </p:blipFill>
        <p:spPr>
          <a:xfrm>
            <a:off x="911600" y="3770525"/>
            <a:ext cx="3211652" cy="1158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98" name="Google Shape;98;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9" name="Google Shape;99;p18"/>
          <p:cNvPicPr preferRelativeResize="0"/>
          <p:nvPr/>
        </p:nvPicPr>
        <p:blipFill>
          <a:blip r:embed="rId3">
            <a:alphaModFix/>
          </a:blip>
          <a:stretch>
            <a:fillRect/>
          </a:stretch>
        </p:blipFill>
        <p:spPr>
          <a:xfrm>
            <a:off x="307268" y="0"/>
            <a:ext cx="8529464"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5" name="Google Shape;105;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6" name="Google Shape;106;p19"/>
          <p:cNvPicPr preferRelativeResize="0"/>
          <p:nvPr/>
        </p:nvPicPr>
        <p:blipFill>
          <a:blip r:embed="rId3">
            <a:alphaModFix/>
          </a:blip>
          <a:stretch>
            <a:fillRect/>
          </a:stretch>
        </p:blipFill>
        <p:spPr>
          <a:xfrm>
            <a:off x="0" y="877557"/>
            <a:ext cx="9143999" cy="338838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2" name="Google Shape;112;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3" name="Google Shape;113;p20"/>
          <p:cNvPicPr preferRelativeResize="0"/>
          <p:nvPr/>
        </p:nvPicPr>
        <p:blipFill>
          <a:blip r:embed="rId3">
            <a:alphaModFix/>
          </a:blip>
          <a:stretch>
            <a:fillRect/>
          </a:stretch>
        </p:blipFill>
        <p:spPr>
          <a:xfrm>
            <a:off x="2889250" y="0"/>
            <a:ext cx="33655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9" name="Google Shape;119;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0" name="Google Shape;120;p21"/>
          <p:cNvPicPr preferRelativeResize="0"/>
          <p:nvPr/>
        </p:nvPicPr>
        <p:blipFill>
          <a:blip r:embed="rId3">
            <a:alphaModFix/>
          </a:blip>
          <a:stretch>
            <a:fillRect/>
          </a:stretch>
        </p:blipFill>
        <p:spPr>
          <a:xfrm>
            <a:off x="557485" y="0"/>
            <a:ext cx="8159478"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22"/>
          <p:cNvPicPr preferRelativeResize="0"/>
          <p:nvPr/>
        </p:nvPicPr>
        <p:blipFill>
          <a:blip r:embed="rId3">
            <a:alphaModFix/>
          </a:blip>
          <a:stretch>
            <a:fillRect/>
          </a:stretch>
        </p:blipFill>
        <p:spPr>
          <a:xfrm>
            <a:off x="-324575" y="-197400"/>
            <a:ext cx="7451602" cy="4689026"/>
          </a:xfrm>
          <a:prstGeom prst="rect">
            <a:avLst/>
          </a:prstGeom>
          <a:noFill/>
          <a:ln>
            <a:noFill/>
          </a:ln>
        </p:spPr>
      </p:pic>
      <p:pic>
        <p:nvPicPr>
          <p:cNvPr id="126" name="Google Shape;126;p22"/>
          <p:cNvPicPr preferRelativeResize="0"/>
          <p:nvPr/>
        </p:nvPicPr>
        <p:blipFill>
          <a:blip r:embed="rId4">
            <a:alphaModFix/>
          </a:blip>
          <a:stretch>
            <a:fillRect/>
          </a:stretch>
        </p:blipFill>
        <p:spPr>
          <a:xfrm>
            <a:off x="3544865" y="616100"/>
            <a:ext cx="8173822" cy="514350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1536</TotalTime>
  <Words>3296</Words>
  <Application>Microsoft Macintosh PowerPoint</Application>
  <PresentationFormat>On-screen Show (16:9)</PresentationFormat>
  <Paragraphs>125</Paragraphs>
  <Slides>37</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Calibri</vt:lpstr>
      <vt:lpstr>ui-sans-serif</vt:lpstr>
      <vt:lpstr>Caveat Medium</vt:lpstr>
      <vt:lpstr>Corbel</vt:lpstr>
      <vt:lpstr>Courier New</vt:lpstr>
      <vt:lpstr>Caveat</vt:lpstr>
      <vt:lpstr>Arial</vt:lpstr>
      <vt:lpstr>Simple Light</vt:lpstr>
      <vt:lpstr>Towards a Generic Research Data Commons: A highly scalable standard-based repository framework for Language and other Humanities data</vt:lpstr>
      <vt:lpstr>PowerPoint Presentation</vt:lpstr>
      <vt:lpstr>PowerPoint Presentation</vt:lpstr>
      <vt:lpstr>Pacific and Regional Archive for Digital Sources in Endangered Cultures (PARADISEC)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a Generic Research Data Commons: A highly scalable standard-based repository framework for Language and other Humanities data</dc:title>
  <cp:lastModifiedBy>Peter Sefton</cp:lastModifiedBy>
  <cp:revision>9</cp:revision>
  <dcterms:modified xsi:type="dcterms:W3CDTF">2023-06-14T08:07:46Z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f488380-630a-4f55-a077-a19445e3f360_Enabled">
    <vt:lpwstr>true</vt:lpwstr>
  </property>
  <property fmtid="{D5CDD505-2E9C-101B-9397-08002B2CF9AE}" pid="3" name="MSIP_Label_0f488380-630a-4f55-a077-a19445e3f360_SetDate">
    <vt:lpwstr>2023-06-12T11:46:02Z</vt:lpwstr>
  </property>
  <property fmtid="{D5CDD505-2E9C-101B-9397-08002B2CF9AE}" pid="4" name="MSIP_Label_0f488380-630a-4f55-a077-a19445e3f360_Method">
    <vt:lpwstr>Standard</vt:lpwstr>
  </property>
  <property fmtid="{D5CDD505-2E9C-101B-9397-08002B2CF9AE}" pid="5" name="MSIP_Label_0f488380-630a-4f55-a077-a19445e3f360_Name">
    <vt:lpwstr>OFFICIAL - INTERNAL</vt:lpwstr>
  </property>
  <property fmtid="{D5CDD505-2E9C-101B-9397-08002B2CF9AE}" pid="6" name="MSIP_Label_0f488380-630a-4f55-a077-a19445e3f360_SiteId">
    <vt:lpwstr>b6e377cf-9db3-46cb-91a2-fad9605bb15c</vt:lpwstr>
  </property>
  <property fmtid="{D5CDD505-2E9C-101B-9397-08002B2CF9AE}" pid="7" name="MSIP_Label_0f488380-630a-4f55-a077-a19445e3f360_ActionId">
    <vt:lpwstr>fec5c41a-61a7-445a-9851-8b5d8e7374bb</vt:lpwstr>
  </property>
  <property fmtid="{D5CDD505-2E9C-101B-9397-08002B2CF9AE}" pid="8" name="MSIP_Label_0f488380-630a-4f55-a077-a19445e3f360_ContentBits">
    <vt:lpwstr>0</vt:lpwstr>
  </property>
</Properties>
</file>